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51"/>
  </p:notesMasterIdLst>
  <p:sldIdLst>
    <p:sldId id="256" r:id="rId2"/>
    <p:sldId id="259" r:id="rId3"/>
    <p:sldId id="261" r:id="rId4"/>
    <p:sldId id="262" r:id="rId5"/>
    <p:sldId id="263" r:id="rId6"/>
    <p:sldId id="298" r:id="rId7"/>
    <p:sldId id="297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7" r:id="rId25"/>
    <p:sldId id="316" r:id="rId26"/>
    <p:sldId id="318" r:id="rId27"/>
    <p:sldId id="319" r:id="rId28"/>
    <p:sldId id="320" r:id="rId29"/>
    <p:sldId id="321" r:id="rId30"/>
    <p:sldId id="322" r:id="rId31"/>
    <p:sldId id="323" r:id="rId32"/>
    <p:sldId id="324" r:id="rId33"/>
    <p:sldId id="326" r:id="rId34"/>
    <p:sldId id="325" r:id="rId35"/>
    <p:sldId id="327" r:id="rId36"/>
    <p:sldId id="328" r:id="rId37"/>
    <p:sldId id="341" r:id="rId38"/>
    <p:sldId id="330" r:id="rId39"/>
    <p:sldId id="331" r:id="rId40"/>
    <p:sldId id="332" r:id="rId41"/>
    <p:sldId id="333" r:id="rId42"/>
    <p:sldId id="334" r:id="rId43"/>
    <p:sldId id="335" r:id="rId44"/>
    <p:sldId id="336" r:id="rId45"/>
    <p:sldId id="337" r:id="rId46"/>
    <p:sldId id="338" r:id="rId47"/>
    <p:sldId id="339" r:id="rId48"/>
    <p:sldId id="340" r:id="rId49"/>
    <p:sldId id="329" r:id="rId50"/>
  </p:sldIdLst>
  <p:sldSz cx="12192000" cy="6858000"/>
  <p:notesSz cx="6858000" cy="9144000"/>
  <p:embeddedFontLst>
    <p:embeddedFont>
      <p:font typeface="Barlow" panose="020B0604020202020204" charset="0"/>
      <p:regular r:id="rId52"/>
      <p:bold r:id="rId53"/>
      <p:italic r:id="rId54"/>
      <p:boldItalic r:id="rId55"/>
    </p:embeddedFont>
    <p:embeddedFont>
      <p:font typeface="Barlow Light" panose="020B0604020202020204" charset="0"/>
      <p:regular r:id="rId56"/>
      <p:bold r:id="rId57"/>
      <p:italic r:id="rId58"/>
      <p:boldItalic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CMU Serif" panose="02000603000000000000" pitchFamily="2" charset="0"/>
      <p:regular r:id="rId64"/>
      <p:bold r:id="rId65"/>
      <p:italic r:id="rId66"/>
      <p:boldItalic r:id="rId67"/>
    </p:embeddedFont>
    <p:embeddedFont>
      <p:font typeface="Consolas" panose="020B0609020204030204" pitchFamily="49" charset="0"/>
      <p:regular r:id="rId68"/>
      <p:bold r:id="rId69"/>
      <p:italic r:id="rId70"/>
      <p:boldItalic r:id="rId71"/>
    </p:embeddedFont>
    <p:embeddedFont>
      <p:font typeface="Raleway Thin" panose="020B0604020202020204" charset="0"/>
      <p:regular r:id="rId72"/>
      <p:bold r:id="rId73"/>
      <p:italic r:id="rId74"/>
      <p:boldItalic r:id="rId75"/>
    </p:embeddedFont>
    <p:embeddedFont>
      <p:font typeface="Wingdings 3" panose="05040102010807070707" pitchFamily="18" charset="2"/>
      <p:regular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5DD"/>
    <a:srgbClr val="A6CE28"/>
    <a:srgbClr val="F9CB07"/>
    <a:srgbClr val="39FF1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88989" autoAdjust="0"/>
  </p:normalViewPr>
  <p:slideViewPr>
    <p:cSldViewPr snapToGrid="0">
      <p:cViewPr varScale="1">
        <p:scale>
          <a:sx n="102" d="100"/>
          <a:sy n="102" d="100"/>
        </p:scale>
        <p:origin x="7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74" Type="http://schemas.openxmlformats.org/officeDocument/2006/relationships/font" Target="fonts/font23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font" Target="fonts/font21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font" Target="fonts/font22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6" Type="http://schemas.openxmlformats.org/officeDocument/2006/relationships/font" Target="fonts/font25.fntdata"/><Relationship Id="rId7" Type="http://schemas.openxmlformats.org/officeDocument/2006/relationships/slide" Target="slides/slide6.xml"/><Relationship Id="rId71" Type="http://schemas.openxmlformats.org/officeDocument/2006/relationships/font" Target="fonts/font2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33099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766906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530362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90092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124419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36790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233605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59320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07107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Cho chuỗi T có độ dài là n, chuỗi mẫu S có độ dài là m;  m,n &gt; 0 và m &lt;= 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Nếu S là một chuỗi con trong T thì xác định vị trí xuất hiện của S trong 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Trả về giá trị vị trí i nhỏ nhất mà </a:t>
            </a:r>
            <a:r>
              <a:rPr lang="en-US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y(i, i + m – 1) = x(1, m)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 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63866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2509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/>
              <a:t>Điều kiện ràng buộc cho f(0) là để cho chắc chắn rằng hậu tố dài nhất phải là một hậu tố không tầm thường.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29825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10626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435100" y="2484800"/>
            <a:ext cx="6616800" cy="188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404500" y="2889207"/>
            <a:ext cx="1888400" cy="1079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447800" y="2708033"/>
            <a:ext cx="62356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447800" y="4383635"/>
            <a:ext cx="6235600" cy="5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404500" y="2889207"/>
            <a:ext cx="1888400" cy="1079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4" name="Google Shape;24;p5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7521200" cy="352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70" lvl="0" indent="-457178">
              <a:spcBef>
                <a:spcPts val="800"/>
              </a:spcBef>
              <a:spcAft>
                <a:spcPts val="0"/>
              </a:spcAft>
              <a:buSzPts val="1800"/>
              <a:buChar char="▸"/>
              <a:defRPr/>
            </a:lvl1pPr>
            <a:lvl2pPr marL="1219140" lvl="1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/>
            </a:lvl2pPr>
            <a:lvl3pPr marL="1828709" lvl="2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/>
            </a:lvl3pPr>
            <a:lvl4pPr marL="2438278" lvl="3" indent="-474109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4pPr>
            <a:lvl5pPr marL="3047848" lvl="4" indent="-474109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5pPr>
            <a:lvl6pPr marL="3657418" lvl="5" indent="-474109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6pPr>
            <a:lvl7pPr marL="4266987" lvl="6" indent="-474109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7pPr>
            <a:lvl8pPr marL="4876557" lvl="7" indent="-474109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8pPr>
            <a:lvl9pPr marL="5486126" lvl="8" indent="-474109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30" name="Google Shape;30;p6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35768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70" lvl="0" indent="-457178"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2400"/>
            </a:lvl1pPr>
            <a:lvl2pPr marL="1219140" lvl="1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2pPr>
            <a:lvl3pPr marL="1828709" lvl="2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3pPr>
            <a:lvl4pPr marL="2438278" lvl="3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4pPr>
            <a:lvl5pPr marL="3047848" lvl="4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5pPr>
            <a:lvl6pPr marL="3657418" lvl="5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6pPr>
            <a:lvl7pPr marL="4266987" lvl="6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7pPr>
            <a:lvl8pPr marL="4876557" lvl="7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8pPr>
            <a:lvl9pPr marL="5486126" lvl="8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4554104" y="2661000"/>
            <a:ext cx="35768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70" lvl="0" indent="-457178"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2400"/>
            </a:lvl1pPr>
            <a:lvl2pPr marL="1219140" lvl="1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2pPr>
            <a:lvl3pPr marL="1828709" lvl="2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3pPr>
            <a:lvl4pPr marL="2438278" lvl="3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4pPr>
            <a:lvl5pPr marL="3047848" lvl="4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5pPr>
            <a:lvl6pPr marL="3657418" lvl="5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6pPr>
            <a:lvl7pPr marL="4266987" lvl="6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7pPr>
            <a:lvl8pPr marL="4876557" lvl="7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8pPr>
            <a:lvl9pPr marL="5486126" lvl="8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7521200" cy="3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microsoft.com/office/2007/relationships/hdphoto" Target="../media/hdphoto4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microsoft.com/office/2007/relationships/hdphoto" Target="../media/hdphoto4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5.wdp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Rabin%E2%80%93Karp_algorithm" TargetMode="External"/><Relationship Id="rId3" Type="http://schemas.openxmlformats.org/officeDocument/2006/relationships/hyperlink" Target="https://studylib.net/doc/7580926/chapter-6-the-mp-and-kmp-algorithms--algorithms-based-upon" TargetMode="External"/><Relationship Id="rId7" Type="http://schemas.openxmlformats.org/officeDocument/2006/relationships/hyperlink" Target="https://www.geeksforgeeks.org/rabin-karp-algorithm-for-pattern-searching/" TargetMode="External"/><Relationship Id="rId2" Type="http://schemas.openxmlformats.org/officeDocument/2006/relationships/hyperlink" Target="https://www.geeksforgeeks.org/kmp-algorithm-for-pattern-searchin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vnoi.info/wiki/translate/wcipeg/kmp" TargetMode="External"/><Relationship Id="rId5" Type="http://schemas.openxmlformats.org/officeDocument/2006/relationships/hyperlink" Target="https://vnoi.info/wiki/algo/string/basic?fbclid=IwAR3hiG5C5T6LC-Em98HMz1N9dCs2MAnLcp5OqpsbsSoGzywhXxpht_pud3c" TargetMode="External"/><Relationship Id="rId4" Type="http://schemas.openxmlformats.org/officeDocument/2006/relationships/hyperlink" Target="https://www.coursera.org/learn/algorithms-on-string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6829903" y="890670"/>
            <a:ext cx="5121524" cy="5191071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24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24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24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24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24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1435100" y="2484800"/>
            <a:ext cx="6616800" cy="188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STRING PATTERN MATCHING</a:t>
            </a: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778E70-025F-47DB-82E8-836749D98B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10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DD388-3F6E-4A4A-9621-833F6A45CC57}"/>
              </a:ext>
            </a:extLst>
          </p:cNvPr>
          <p:cNvSpPr txBox="1">
            <a:spLocks/>
          </p:cNvSpPr>
          <p:nvPr/>
        </p:nvSpPr>
        <p:spPr>
          <a:xfrm>
            <a:off x="1143000" y="1416788"/>
            <a:ext cx="9906000" cy="4024424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Example: </a:t>
            </a:r>
            <a:r>
              <a:rPr lang="en-US"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Skipping Positions</a:t>
            </a:r>
            <a:endParaRPr lang="en-US" sz="2400" b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579F910-C127-4859-96F2-5786B98A78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2441300"/>
              </p:ext>
            </p:extLst>
          </p:nvPr>
        </p:nvGraphicFramePr>
        <p:xfrm>
          <a:off x="2627903" y="1800032"/>
          <a:ext cx="6936193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3579760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8364781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345251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04962890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28953489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64732571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51599422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7284061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802584219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5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6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7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8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9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10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04125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D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381D1D9-8667-4DF5-9F9A-4662ACB19A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831144"/>
              </p:ext>
            </p:extLst>
          </p:nvPr>
        </p:nvGraphicFramePr>
        <p:xfrm>
          <a:off x="2627903" y="3115486"/>
          <a:ext cx="2522252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545567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92054C-058D-482A-ABC9-55F56FA16C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042755"/>
              </p:ext>
            </p:extLst>
          </p:nvPr>
        </p:nvGraphicFramePr>
        <p:xfrm>
          <a:off x="2627903" y="2457759"/>
          <a:ext cx="2522252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B2E9214-2965-4E42-84F0-CC2F03B0B8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743124"/>
              </p:ext>
            </p:extLst>
          </p:nvPr>
        </p:nvGraphicFramePr>
        <p:xfrm>
          <a:off x="2627903" y="3773213"/>
          <a:ext cx="2522252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6485B86-26C9-49A1-9E40-EFB10C622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501872"/>
              </p:ext>
            </p:extLst>
          </p:nvPr>
        </p:nvGraphicFramePr>
        <p:xfrm>
          <a:off x="2627903" y="4430940"/>
          <a:ext cx="2522252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545567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6AC6662-084C-44F5-82DF-4612D840F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764081"/>
              </p:ext>
            </p:extLst>
          </p:nvPr>
        </p:nvGraphicFramePr>
        <p:xfrm>
          <a:off x="3258215" y="5088667"/>
          <a:ext cx="1891689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0791769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42759956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61875358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107262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642CDBA-6BA8-400B-9241-9ACD7D5B6C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199870"/>
              </p:ext>
            </p:extLst>
          </p:nvPr>
        </p:nvGraphicFramePr>
        <p:xfrm>
          <a:off x="3258214" y="2457759"/>
          <a:ext cx="1891689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2129337064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772041924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08737421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90219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84B75FB-5866-41D0-8611-E56A6388B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247802"/>
              </p:ext>
            </p:extLst>
          </p:nvPr>
        </p:nvGraphicFramePr>
        <p:xfrm>
          <a:off x="3258213" y="3773212"/>
          <a:ext cx="1891689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2129337064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772041924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08737421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90219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72AAE4C-2C65-4630-9B36-B3104AB6EC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153489"/>
              </p:ext>
            </p:extLst>
          </p:nvPr>
        </p:nvGraphicFramePr>
        <p:xfrm>
          <a:off x="3257960" y="3773212"/>
          <a:ext cx="1891689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339655789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747466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47331786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04219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F86BD50-76B9-4ED9-BBA2-E37BC0DFEE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212367"/>
              </p:ext>
            </p:extLst>
          </p:nvPr>
        </p:nvGraphicFramePr>
        <p:xfrm>
          <a:off x="3257964" y="5088666"/>
          <a:ext cx="1891689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872148840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11695944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94283896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516450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BF6F28E-811E-42D1-95C8-A6AFE9F99C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980486"/>
              </p:ext>
            </p:extLst>
          </p:nvPr>
        </p:nvGraphicFramePr>
        <p:xfrm>
          <a:off x="3257960" y="4430937"/>
          <a:ext cx="2522252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545567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6E33089-DB74-4E09-8BD5-625517B6B7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7265882"/>
              </p:ext>
            </p:extLst>
          </p:nvPr>
        </p:nvGraphicFramePr>
        <p:xfrm>
          <a:off x="3888523" y="3773211"/>
          <a:ext cx="1261126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3046740277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122190459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551885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79400ED-DD9E-4C66-9D47-F76C0AD012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475981"/>
              </p:ext>
            </p:extLst>
          </p:nvPr>
        </p:nvGraphicFramePr>
        <p:xfrm>
          <a:off x="3888523" y="5088664"/>
          <a:ext cx="1261126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336373775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05983028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256100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D8518AE-168B-4C1F-8BFB-6A3A415443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296025"/>
              </p:ext>
            </p:extLst>
          </p:nvPr>
        </p:nvGraphicFramePr>
        <p:xfrm>
          <a:off x="3888523" y="4430934"/>
          <a:ext cx="2522252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545567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3FFC40B-625B-44FD-9CEE-FABAAB1EB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6869517"/>
              </p:ext>
            </p:extLst>
          </p:nvPr>
        </p:nvGraphicFramePr>
        <p:xfrm>
          <a:off x="4519212" y="3773207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1703989803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79886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88A2509E-F7AE-4AE0-90ED-A24EAD9745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580893"/>
              </p:ext>
            </p:extLst>
          </p:nvPr>
        </p:nvGraphicFramePr>
        <p:xfrm>
          <a:off x="4518833" y="5088655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1703989803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7988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B7EF73AF-3915-4F4D-A86D-A1411783B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01825"/>
              </p:ext>
            </p:extLst>
          </p:nvPr>
        </p:nvGraphicFramePr>
        <p:xfrm>
          <a:off x="4518832" y="2457753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1703989803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79886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4D4C4691-4403-4487-AA17-326B2A72FF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030172"/>
              </p:ext>
            </p:extLst>
          </p:nvPr>
        </p:nvGraphicFramePr>
        <p:xfrm>
          <a:off x="4518832" y="3773195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1703989803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79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461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5208 1.85185E-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85185E-6 L 0.05183 1.85185E-6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85185E-6 L 0.05182 1.85185E-6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48148E-6 L 0.15521 -1.48148E-6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6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00"/>
                            </p:stCondLst>
                            <p:childTnLst>
                              <p:par>
                                <p:cTn id="9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0F510D-098F-4FB5-BAD7-4F1CE86CBC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11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AFF48-0AD2-40D1-B3F5-79EAE67794BB}"/>
              </a:ext>
            </a:extLst>
          </p:cNvPr>
          <p:cNvSpPr txBox="1">
            <a:spLocks/>
          </p:cNvSpPr>
          <p:nvPr/>
        </p:nvSpPr>
        <p:spPr>
          <a:xfrm>
            <a:off x="1143000" y="1416788"/>
            <a:ext cx="9906000" cy="4024424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Example: </a:t>
            </a:r>
            <a:r>
              <a:rPr lang="en-US"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Skipping Positions</a:t>
            </a:r>
            <a:endParaRPr lang="en-US" sz="2400" b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4CA37B5-F4C8-4118-980C-8AEE15C1AA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2251196"/>
              </p:ext>
            </p:extLst>
          </p:nvPr>
        </p:nvGraphicFramePr>
        <p:xfrm>
          <a:off x="2312622" y="1790200"/>
          <a:ext cx="7566756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3579760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8364781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345251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04962890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28953489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64732571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51599422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7284061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8025842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85289808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5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6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7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8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9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10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11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04125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D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D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E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F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0B9A8B-5BB1-4AE1-8E61-FE2CF4D12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349027"/>
              </p:ext>
            </p:extLst>
          </p:nvPr>
        </p:nvGraphicFramePr>
        <p:xfrm>
          <a:off x="2312622" y="3087321"/>
          <a:ext cx="5044504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123728221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0278483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28762559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59144563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0171841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1587831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13464250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040401568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5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6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7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9573922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D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E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F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02247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644A481-3EBF-4533-87E4-0DADB0A97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231246"/>
              </p:ext>
            </p:extLst>
          </p:nvPr>
        </p:nvGraphicFramePr>
        <p:xfrm>
          <a:off x="2312622" y="2447927"/>
          <a:ext cx="3783378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201559270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956492054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914097570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51200656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20873999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047246288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D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73999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BAFCC1B-D84D-4CAB-81F1-7F6277D552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911420"/>
              </p:ext>
            </p:extLst>
          </p:nvPr>
        </p:nvGraphicFramePr>
        <p:xfrm>
          <a:off x="2312622" y="3745048"/>
          <a:ext cx="3783378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201559270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956492054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914097570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51200656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20873999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047246288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D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73999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6C9DE19-6D3A-43E0-B279-23CB41792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414698"/>
              </p:ext>
            </p:extLst>
          </p:nvPr>
        </p:nvGraphicFramePr>
        <p:xfrm>
          <a:off x="2312622" y="2447927"/>
          <a:ext cx="1261126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406941127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52545759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49945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5AC832A-D9F0-44A8-82A4-C4EA65D85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914845"/>
              </p:ext>
            </p:extLst>
          </p:nvPr>
        </p:nvGraphicFramePr>
        <p:xfrm>
          <a:off x="4834874" y="2447927"/>
          <a:ext cx="1261126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406941127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52545759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49945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24D55F1-83FF-408C-B45E-C6364A90EB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719258"/>
              </p:ext>
            </p:extLst>
          </p:nvPr>
        </p:nvGraphicFramePr>
        <p:xfrm>
          <a:off x="2312622" y="3742736"/>
          <a:ext cx="1261126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406941127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52545759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49945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B5F1120-A032-4D00-9921-D7C3FC3AB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56093"/>
              </p:ext>
            </p:extLst>
          </p:nvPr>
        </p:nvGraphicFramePr>
        <p:xfrm>
          <a:off x="4834874" y="3742736"/>
          <a:ext cx="1261126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406941127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52545759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499453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9F3C249-A98E-42B8-A7F5-F09C61080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289620"/>
              </p:ext>
            </p:extLst>
          </p:nvPr>
        </p:nvGraphicFramePr>
        <p:xfrm>
          <a:off x="7357126" y="3745116"/>
          <a:ext cx="1261126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406941127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52545759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499453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5FCBB2A-2EE0-48CC-AA6F-F6FC253E5E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843239"/>
              </p:ext>
            </p:extLst>
          </p:nvPr>
        </p:nvGraphicFramePr>
        <p:xfrm>
          <a:off x="4834874" y="3747499"/>
          <a:ext cx="1261126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406941127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52545759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499453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28BCF42-1509-4B08-8928-3BF7AB2D55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463794"/>
              </p:ext>
            </p:extLst>
          </p:nvPr>
        </p:nvGraphicFramePr>
        <p:xfrm>
          <a:off x="7357126" y="2448219"/>
          <a:ext cx="1261126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406941127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52545759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499453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7E36A49-094C-463B-B285-6BC74E86B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067363"/>
              </p:ext>
            </p:extLst>
          </p:nvPr>
        </p:nvGraphicFramePr>
        <p:xfrm>
          <a:off x="4834874" y="2447927"/>
          <a:ext cx="5044504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123728221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0278483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28762559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59144563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0171841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1587831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13464250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040401568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D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E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F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0022475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CFB2BE96-3EAB-4479-9DC4-52874F7CA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776375"/>
              </p:ext>
            </p:extLst>
          </p:nvPr>
        </p:nvGraphicFramePr>
        <p:xfrm>
          <a:off x="4834874" y="3742736"/>
          <a:ext cx="5044504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123728221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0278483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28762559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59144563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0171841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1587831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13464250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040401568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D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E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F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0022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892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0.00069 L 0.20691 0.0004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39" y="4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CDBDF7-E80E-4FA7-BB7F-6B03F86515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12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D269C-D71E-489D-A00D-BBDB29DA90AA}"/>
              </a:ext>
            </a:extLst>
          </p:cNvPr>
          <p:cNvSpPr txBox="1">
            <a:spLocks/>
          </p:cNvSpPr>
          <p:nvPr/>
        </p:nvSpPr>
        <p:spPr>
          <a:xfrm>
            <a:off x="1143000" y="1416788"/>
            <a:ext cx="9906000" cy="4024424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Example: </a:t>
            </a:r>
            <a:r>
              <a:rPr lang="en-US"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Skipping Positions</a:t>
            </a:r>
            <a:endParaRPr lang="en-US" sz="2400" b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A4B8233-22D9-421B-A4BB-39575E3746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8812246"/>
              </p:ext>
            </p:extLst>
          </p:nvPr>
        </p:nvGraphicFramePr>
        <p:xfrm>
          <a:off x="2312622" y="1790200"/>
          <a:ext cx="7566756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3579760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8364781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345251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04962890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28953489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64732571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51599422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7284061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8025842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85289808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5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6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7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8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9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10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11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04125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E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F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295AF3-0D76-480D-8FD3-60BDACE831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94297"/>
              </p:ext>
            </p:extLst>
          </p:nvPr>
        </p:nvGraphicFramePr>
        <p:xfrm>
          <a:off x="2312622" y="3087321"/>
          <a:ext cx="5044504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123728221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0278483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28762559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59144563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0171841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1587831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13464250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040401568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5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6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7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9573922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E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F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02247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A7E485-E780-4D31-ABCA-3B76BDF4FD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979236"/>
              </p:ext>
            </p:extLst>
          </p:nvPr>
        </p:nvGraphicFramePr>
        <p:xfrm>
          <a:off x="2312622" y="2447927"/>
          <a:ext cx="3783378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201559270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956492054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914097570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51200656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20873999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047246288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73999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03211D9-37CE-4A8B-BDF2-F2A4F5C6A6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314715"/>
              </p:ext>
            </p:extLst>
          </p:nvPr>
        </p:nvGraphicFramePr>
        <p:xfrm>
          <a:off x="2312622" y="3745048"/>
          <a:ext cx="3783378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201559270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956492054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914097570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51200656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20873999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047246288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73999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3921CD3-47C5-4E84-A7AD-80911B5AEC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530012"/>
              </p:ext>
            </p:extLst>
          </p:nvPr>
        </p:nvGraphicFramePr>
        <p:xfrm>
          <a:off x="3573748" y="2448875"/>
          <a:ext cx="2522252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108517107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5481447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03152283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88174826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09175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DC58520-F6E6-4E1B-B50D-0366C0DCF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867406"/>
              </p:ext>
            </p:extLst>
          </p:nvPr>
        </p:nvGraphicFramePr>
        <p:xfrm>
          <a:off x="2312622" y="3744100"/>
          <a:ext cx="2522252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108517107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5481447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03152283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88174826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09175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856FB86-C990-494E-9CBD-E0F3FC403D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405326"/>
              </p:ext>
            </p:extLst>
          </p:nvPr>
        </p:nvGraphicFramePr>
        <p:xfrm>
          <a:off x="3573748" y="3744099"/>
          <a:ext cx="2522252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35569979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13169179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78606642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11932372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945242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F7AC04B-5554-4A89-943A-45690209C4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550203"/>
              </p:ext>
            </p:extLst>
          </p:nvPr>
        </p:nvGraphicFramePr>
        <p:xfrm>
          <a:off x="3573748" y="3743150"/>
          <a:ext cx="3783378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285574179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91311410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7360749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00529841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11286597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71405490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9402210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84F7034-A2FA-43D7-87BE-48CE2464BF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697510"/>
              </p:ext>
            </p:extLst>
          </p:nvPr>
        </p:nvGraphicFramePr>
        <p:xfrm>
          <a:off x="3573748" y="2448288"/>
          <a:ext cx="3783378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285574179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91311410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7360749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00529841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11286597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71405490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9402210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D2901F9-3CD6-47F4-9FD0-D1F469F5DF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636152"/>
              </p:ext>
            </p:extLst>
          </p:nvPr>
        </p:nvGraphicFramePr>
        <p:xfrm>
          <a:off x="4834874" y="2447927"/>
          <a:ext cx="2522252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3089711564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80445604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061505290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89240698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71064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D8CBCD01-8E52-4028-85EA-C7BFC2CEA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329994"/>
              </p:ext>
            </p:extLst>
          </p:nvPr>
        </p:nvGraphicFramePr>
        <p:xfrm>
          <a:off x="3573748" y="3743150"/>
          <a:ext cx="2522252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3089711564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80445604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061505290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89240698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71064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433868B-39C9-4D3F-A750-1A93D91DC0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876746"/>
              </p:ext>
            </p:extLst>
          </p:nvPr>
        </p:nvGraphicFramePr>
        <p:xfrm>
          <a:off x="3573748" y="3085423"/>
          <a:ext cx="5044504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123728221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0278483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28762559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59144563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0171841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1587831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13464250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040401568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5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6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7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9573922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E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F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022475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7966C55F-EE2C-4C9C-9153-746CE6C939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024439"/>
              </p:ext>
            </p:extLst>
          </p:nvPr>
        </p:nvGraphicFramePr>
        <p:xfrm>
          <a:off x="4834874" y="3743150"/>
          <a:ext cx="2522252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3089711564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80445604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061505290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89240698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710641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CB3F5C6-B365-47A3-9171-A8EF544B28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4295675"/>
              </p:ext>
            </p:extLst>
          </p:nvPr>
        </p:nvGraphicFramePr>
        <p:xfrm>
          <a:off x="4834874" y="3743150"/>
          <a:ext cx="5044504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340573245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72011397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8807069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41990078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67527871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713019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70750578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23362928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E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F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710102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9A6B7D9A-11CC-4E42-BE67-A3E7B87488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679105"/>
              </p:ext>
            </p:extLst>
          </p:nvPr>
        </p:nvGraphicFramePr>
        <p:xfrm>
          <a:off x="4834874" y="2447926"/>
          <a:ext cx="5044504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340573245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72011397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8807069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41990078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67527871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713019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70750578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23362928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E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F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710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532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81481E-6 L 0.10352 -0.0002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9" y="-2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.10339 -0.00023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9685CF-76A4-4ACB-AC78-AD01525E45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13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DA3EB7A-4E86-44F4-A582-6E70695042FF}"/>
              </a:ext>
            </a:extLst>
          </p:cNvPr>
          <p:cNvSpPr txBox="1">
            <a:spLocks/>
          </p:cNvSpPr>
          <p:nvPr/>
        </p:nvSpPr>
        <p:spPr>
          <a:xfrm>
            <a:off x="1143000" y="1416788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Font typeface="Arial" panose="020B0604020202020204" pitchFamily="34" charset="0"/>
              <a:buNone/>
            </a:pPr>
            <a:r>
              <a:rPr lang="en-US" b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Definitions:</a:t>
            </a:r>
          </a:p>
          <a:p>
            <a:pPr>
              <a:buClr>
                <a:schemeClr val="accent1"/>
              </a:buClr>
              <a:buSzPct val="40000"/>
              <a:buFont typeface="Wingdings 3" panose="05040102010807070707" pitchFamily="18" charset="2"/>
              <a:buChar char=""/>
            </a:pP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String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 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is a substring of string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Y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when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is a sequence of consecutive characters of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Y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  <a:p>
            <a:pPr>
              <a:buClr>
                <a:schemeClr val="accent1"/>
              </a:buClr>
              <a:buSzPct val="40000"/>
              <a:buFont typeface="Wingdings 3" panose="05040102010807070707" pitchFamily="18" charset="2"/>
              <a:buChar char=""/>
            </a:pP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String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is a prefix of string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Y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when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is a substring of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Y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and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presents at the beginning of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Y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  <a:p>
            <a:pPr marL="227013" indent="0">
              <a:buClrTx/>
              <a:buSzPct val="25000"/>
              <a:buNone/>
            </a:pP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is a proper prefix of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Y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if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is a prefix of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Y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and different from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Y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  <a:p>
            <a:pPr>
              <a:buClr>
                <a:schemeClr val="accent1"/>
              </a:buClr>
              <a:buSzPct val="40000"/>
              <a:buFont typeface="Wingdings 3" panose="05040102010807070707" pitchFamily="18" charset="2"/>
              <a:buChar char=""/>
            </a:pP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String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is a suffix of string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Y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when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is a substring of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Y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and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presents at the end of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Y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  <a:p>
            <a:pPr marL="227013" indent="0">
              <a:buClrTx/>
              <a:buSzPct val="25000"/>
              <a:buNone/>
            </a:pP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is a proper suffix of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Y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if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is a suffix of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Y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and different from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Y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2873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407126-1C87-4D8E-ACB9-BB039AB71B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14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B484B22-6341-4661-8C6E-BDD1CCB64746}"/>
              </a:ext>
            </a:extLst>
          </p:cNvPr>
          <p:cNvSpPr txBox="1"/>
          <p:nvPr/>
        </p:nvSpPr>
        <p:spPr>
          <a:xfrm>
            <a:off x="1143001" y="2098478"/>
            <a:ext cx="2110154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chemeClr val="accent1"/>
              </a:buClr>
              <a:buSzPct val="40000"/>
              <a:buFont typeface="Wingdings 3" panose="05040102010807070707" pitchFamily="18" charset="2"/>
              <a:buChar char="u"/>
            </a:pPr>
            <a:r>
              <a:rPr lang="en-US" sz="2000" kern="1200">
                <a:solidFill>
                  <a:prstClr val="black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Substring:</a:t>
            </a:r>
          </a:p>
          <a:p>
            <a:pPr marL="342900" indent="-342900">
              <a:lnSpc>
                <a:spcPct val="200000"/>
              </a:lnSpc>
              <a:buClr>
                <a:schemeClr val="accent1"/>
              </a:buClr>
              <a:buSzPct val="40000"/>
              <a:buFont typeface="Wingdings 3" panose="05040102010807070707" pitchFamily="18" charset="2"/>
              <a:buChar char="u"/>
            </a:pPr>
            <a:r>
              <a:rPr lang="en-US" sz="2000" kern="1200">
                <a:solidFill>
                  <a:prstClr val="black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Prefix:</a:t>
            </a:r>
          </a:p>
          <a:p>
            <a:pPr marL="339725">
              <a:lnSpc>
                <a:spcPct val="200000"/>
              </a:lnSpc>
              <a:buClrTx/>
              <a:buFontTx/>
              <a:buNone/>
            </a:pPr>
            <a:r>
              <a:rPr lang="en-US" sz="2000" kern="1200">
                <a:solidFill>
                  <a:prstClr val="black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Proper prefix:</a:t>
            </a:r>
          </a:p>
          <a:p>
            <a:pPr marL="339725" indent="-339725">
              <a:lnSpc>
                <a:spcPct val="200000"/>
              </a:lnSpc>
              <a:buClr>
                <a:schemeClr val="accent1"/>
              </a:buClr>
              <a:buSzPct val="40000"/>
              <a:buFont typeface="Wingdings 3" panose="05040102010807070707" pitchFamily="18" charset="2"/>
              <a:buChar char="u"/>
            </a:pPr>
            <a:r>
              <a:rPr lang="en-US" sz="2000" kern="1200">
                <a:solidFill>
                  <a:prstClr val="black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Suffix:</a:t>
            </a:r>
          </a:p>
          <a:p>
            <a:pPr marL="339725">
              <a:lnSpc>
                <a:spcPct val="200000"/>
              </a:lnSpc>
              <a:buClrTx/>
              <a:buFontTx/>
              <a:buNone/>
            </a:pPr>
            <a:r>
              <a:rPr lang="en-US" sz="2000" kern="1200">
                <a:solidFill>
                  <a:prstClr val="black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Proper suffix:</a:t>
            </a:r>
            <a:endParaRPr lang="vi-VN" sz="2000" kern="1200">
              <a:solidFill>
                <a:prstClr val="black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36" name="Table 4">
            <a:extLst>
              <a:ext uri="{FF2B5EF4-FFF2-40B4-BE49-F238E27FC236}">
                <a16:creationId xmlns:a16="http://schemas.microsoft.com/office/drawing/2014/main" id="{BA40B678-E385-4495-8CB7-D5E7853E2A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4986872"/>
              </p:ext>
            </p:extLst>
          </p:nvPr>
        </p:nvGraphicFramePr>
        <p:xfrm>
          <a:off x="3253155" y="2337598"/>
          <a:ext cx="1209858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08B02127-39D8-4804-A7C2-184020C83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072681"/>
              </p:ext>
            </p:extLst>
          </p:nvPr>
        </p:nvGraphicFramePr>
        <p:xfrm>
          <a:off x="4716799" y="2337598"/>
          <a:ext cx="1814787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991587673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5959453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132354941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298126"/>
                  </a:ext>
                </a:extLst>
              </a:tr>
            </a:tbl>
          </a:graphicData>
        </a:graphic>
      </p:graphicFrame>
      <p:graphicFrame>
        <p:nvGraphicFramePr>
          <p:cNvPr id="38" name="Table 4">
            <a:extLst>
              <a:ext uri="{FF2B5EF4-FFF2-40B4-BE49-F238E27FC236}">
                <a16:creationId xmlns:a16="http://schemas.microsoft.com/office/drawing/2014/main" id="{D2DEE15F-E2B4-487E-BE00-0B544E086D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6260462"/>
              </p:ext>
            </p:extLst>
          </p:nvPr>
        </p:nvGraphicFramePr>
        <p:xfrm>
          <a:off x="6785372" y="2337598"/>
          <a:ext cx="4234503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3579760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183647813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34525141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204962890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289534891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EE2231C8-4E05-41A9-8485-FC6006B95E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790855"/>
              </p:ext>
            </p:extLst>
          </p:nvPr>
        </p:nvGraphicFramePr>
        <p:xfrm>
          <a:off x="3253155" y="2943341"/>
          <a:ext cx="604929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2230440594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380092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DB9DC69E-E465-43FB-A86D-DA238FB08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606613"/>
              </p:ext>
            </p:extLst>
          </p:nvPr>
        </p:nvGraphicFramePr>
        <p:xfrm>
          <a:off x="4111870" y="2942478"/>
          <a:ext cx="1814787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361245952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890009297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975684641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319455"/>
                  </a:ext>
                </a:extLst>
              </a:tr>
            </a:tbl>
          </a:graphicData>
        </a:graphic>
      </p:graphicFrame>
      <p:graphicFrame>
        <p:nvGraphicFramePr>
          <p:cNvPr id="41" name="Table 4">
            <a:extLst>
              <a:ext uri="{FF2B5EF4-FFF2-40B4-BE49-F238E27FC236}">
                <a16:creationId xmlns:a16="http://schemas.microsoft.com/office/drawing/2014/main" id="{26BDCC85-B688-499B-80D2-A1D168F40B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843244"/>
              </p:ext>
            </p:extLst>
          </p:nvPr>
        </p:nvGraphicFramePr>
        <p:xfrm>
          <a:off x="6180443" y="2942248"/>
          <a:ext cx="4234503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3579760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183647813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34525141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204962890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289534891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C39FF753-EDCB-41A7-9E42-744DB431C7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348900"/>
              </p:ext>
            </p:extLst>
          </p:nvPr>
        </p:nvGraphicFramePr>
        <p:xfrm>
          <a:off x="3253155" y="3533492"/>
          <a:ext cx="604929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2230440594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380092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3AFCCA35-A264-4637-B20D-C37C4E8DB1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550840"/>
              </p:ext>
            </p:extLst>
          </p:nvPr>
        </p:nvGraphicFramePr>
        <p:xfrm>
          <a:off x="4111870" y="3533492"/>
          <a:ext cx="2419716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145448101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2323601590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09718102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781816541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9906035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2A71B6AC-D313-4298-925F-C41C6C5AF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24806"/>
              </p:ext>
            </p:extLst>
          </p:nvPr>
        </p:nvGraphicFramePr>
        <p:xfrm>
          <a:off x="6785372" y="3533492"/>
          <a:ext cx="3629574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2214956660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512252114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86328775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45490370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11595078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477580965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2855056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DE5BD723-E804-457B-901F-A686D3FE60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807869"/>
              </p:ext>
            </p:extLst>
          </p:nvPr>
        </p:nvGraphicFramePr>
        <p:xfrm>
          <a:off x="3253155" y="4106677"/>
          <a:ext cx="604929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2230440594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380092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043D349C-6545-4407-96BE-51E944D028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989678"/>
              </p:ext>
            </p:extLst>
          </p:nvPr>
        </p:nvGraphicFramePr>
        <p:xfrm>
          <a:off x="4111870" y="4106677"/>
          <a:ext cx="1814787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659693297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237548151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1593274931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055400"/>
                  </a:ext>
                </a:extLst>
              </a:tr>
            </a:tbl>
          </a:graphicData>
        </a:graphic>
      </p:graphicFrame>
      <p:graphicFrame>
        <p:nvGraphicFramePr>
          <p:cNvPr id="47" name="Table 4">
            <a:extLst>
              <a:ext uri="{FF2B5EF4-FFF2-40B4-BE49-F238E27FC236}">
                <a16:creationId xmlns:a16="http://schemas.microsoft.com/office/drawing/2014/main" id="{2A8BC01F-445B-4397-B537-4F6D75ED51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4897930"/>
              </p:ext>
            </p:extLst>
          </p:nvPr>
        </p:nvGraphicFramePr>
        <p:xfrm>
          <a:off x="6180443" y="4097894"/>
          <a:ext cx="4234503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3579760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183647813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34525141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204962890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289534891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FFFC17E8-FE1C-4FDC-B488-0CEFFFB196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316486"/>
              </p:ext>
            </p:extLst>
          </p:nvPr>
        </p:nvGraphicFramePr>
        <p:xfrm>
          <a:off x="3253154" y="4689397"/>
          <a:ext cx="604929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2230440594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380092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5B858C78-9A7B-4F2C-9035-3646B23873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392267"/>
              </p:ext>
            </p:extLst>
          </p:nvPr>
        </p:nvGraphicFramePr>
        <p:xfrm>
          <a:off x="6785372" y="4684485"/>
          <a:ext cx="3629574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205674760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413570476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27658423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558775743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1456576015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536548047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5375249"/>
                  </a:ext>
                </a:extLst>
              </a:tr>
            </a:tbl>
          </a:graphicData>
        </a:graphic>
      </p:graphicFrame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AA3BAB97-5958-4E24-80D7-A385B1142A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261764"/>
              </p:ext>
            </p:extLst>
          </p:nvPr>
        </p:nvGraphicFramePr>
        <p:xfrm>
          <a:off x="4111869" y="4684485"/>
          <a:ext cx="2419716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2008439997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620031880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2211646716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1144941265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5193423"/>
                  </a:ext>
                </a:extLst>
              </a:tr>
            </a:tbl>
          </a:graphicData>
        </a:graphic>
      </p:graphicFrame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EB596DB9-3CE2-4BEB-ACC4-83EBED15B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199965"/>
              </p:ext>
            </p:extLst>
          </p:nvPr>
        </p:nvGraphicFramePr>
        <p:xfrm>
          <a:off x="4281213" y="1436132"/>
          <a:ext cx="1209858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2610459794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595380773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259718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BE0312EC-3C3A-42F7-AC91-FA51944E3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706623"/>
              </p:ext>
            </p:extLst>
          </p:nvPr>
        </p:nvGraphicFramePr>
        <p:xfrm>
          <a:off x="5491071" y="1436132"/>
          <a:ext cx="1814787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253959818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90844570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736749217"/>
                    </a:ext>
                  </a:extLst>
                </a:gridCol>
              </a:tblGrid>
              <a:tr h="130091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637275"/>
                  </a:ext>
                </a:extLst>
              </a:tr>
            </a:tbl>
          </a:graphicData>
        </a:graphic>
      </p:graphicFrame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28E366AA-8859-4F28-A4DC-6D06C50852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3258430"/>
              </p:ext>
            </p:extLst>
          </p:nvPr>
        </p:nvGraphicFramePr>
        <p:xfrm>
          <a:off x="4281213" y="1436132"/>
          <a:ext cx="4234503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3579760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183647813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34525141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204962890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289534891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294E1149-CAF2-44E1-93EC-120FAFDBC4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393712"/>
              </p:ext>
            </p:extLst>
          </p:nvPr>
        </p:nvGraphicFramePr>
        <p:xfrm>
          <a:off x="4281213" y="1436132"/>
          <a:ext cx="604929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2230440594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25000"/>
                        <a:lumOff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80092"/>
                  </a:ext>
                </a:extLst>
              </a:tr>
            </a:tbl>
          </a:graphicData>
        </a:graphic>
      </p:graphicFrame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A8E9C1F4-DF46-402E-B420-3B55434189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967511"/>
              </p:ext>
            </p:extLst>
          </p:nvPr>
        </p:nvGraphicFramePr>
        <p:xfrm>
          <a:off x="4281213" y="1436132"/>
          <a:ext cx="1814787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361245952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890009297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975684641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25000"/>
                        <a:lumOff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19455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D4066108-306C-49BE-AA2D-52325BAB3E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0445395"/>
              </p:ext>
            </p:extLst>
          </p:nvPr>
        </p:nvGraphicFramePr>
        <p:xfrm>
          <a:off x="4281212" y="1436132"/>
          <a:ext cx="4234503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3579760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183647813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34525141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204962890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289534891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25000"/>
                        <a:lumOff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9ED1B981-AEB2-4383-802F-8573725F06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826810"/>
              </p:ext>
            </p:extLst>
          </p:nvPr>
        </p:nvGraphicFramePr>
        <p:xfrm>
          <a:off x="4281213" y="1436132"/>
          <a:ext cx="604929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2230440594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80092"/>
                  </a:ext>
                </a:extLst>
              </a:tr>
            </a:tbl>
          </a:graphicData>
        </a:graphic>
      </p:graphicFrame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DBCC6502-1477-4371-B796-92248B0ECD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90988"/>
              </p:ext>
            </p:extLst>
          </p:nvPr>
        </p:nvGraphicFramePr>
        <p:xfrm>
          <a:off x="4272158" y="1436132"/>
          <a:ext cx="2419716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145448101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2323601590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09718102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781816541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906035"/>
                  </a:ext>
                </a:extLst>
              </a:tr>
            </a:tbl>
          </a:graphicData>
        </a:graphic>
      </p:graphicFrame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C3BC47E9-8486-43E6-92A3-CEBC617B1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830495"/>
              </p:ext>
            </p:extLst>
          </p:nvPr>
        </p:nvGraphicFramePr>
        <p:xfrm>
          <a:off x="4281211" y="1436132"/>
          <a:ext cx="3629574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2214956660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512252114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86328775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45490370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11595078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477580965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2855056"/>
                  </a:ext>
                </a:extLst>
              </a:tr>
            </a:tbl>
          </a:graphicData>
        </a:graphic>
      </p:graphicFrame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57FF82B0-CBCD-4E04-A94E-43E9BFB7A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040171"/>
              </p:ext>
            </p:extLst>
          </p:nvPr>
        </p:nvGraphicFramePr>
        <p:xfrm>
          <a:off x="7919838" y="1436132"/>
          <a:ext cx="604929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2230440594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80092"/>
                  </a:ext>
                </a:extLst>
              </a:tr>
            </a:tbl>
          </a:graphicData>
        </a:graphic>
      </p:graphicFrame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4DD79DF3-EDAE-40FE-B255-674B53366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783363"/>
              </p:ext>
            </p:extLst>
          </p:nvPr>
        </p:nvGraphicFramePr>
        <p:xfrm>
          <a:off x="6700927" y="1436132"/>
          <a:ext cx="1814787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659693297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237548151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1593274931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055400"/>
                  </a:ext>
                </a:extLst>
              </a:tr>
            </a:tbl>
          </a:graphicData>
        </a:graphic>
      </p:graphicFrame>
      <p:graphicFrame>
        <p:nvGraphicFramePr>
          <p:cNvPr id="62" name="Table 4">
            <a:extLst>
              <a:ext uri="{FF2B5EF4-FFF2-40B4-BE49-F238E27FC236}">
                <a16:creationId xmlns:a16="http://schemas.microsoft.com/office/drawing/2014/main" id="{62573125-D2BE-4780-A7A5-94A4D8B57A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5018239"/>
              </p:ext>
            </p:extLst>
          </p:nvPr>
        </p:nvGraphicFramePr>
        <p:xfrm>
          <a:off x="4290264" y="1436132"/>
          <a:ext cx="4234503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3579760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183647813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34525141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204962890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289534891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88A004BB-33DA-472D-B6A9-0A9125628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170913"/>
              </p:ext>
            </p:extLst>
          </p:nvPr>
        </p:nvGraphicFramePr>
        <p:xfrm>
          <a:off x="7924364" y="1436132"/>
          <a:ext cx="604929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2230440594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80092"/>
                  </a:ext>
                </a:extLst>
              </a:tr>
            </a:tbl>
          </a:graphicData>
        </a:graphic>
      </p:graphicFrame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A614EA0B-772F-4329-8B53-8D0F2B826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877186"/>
              </p:ext>
            </p:extLst>
          </p:nvPr>
        </p:nvGraphicFramePr>
        <p:xfrm>
          <a:off x="6098262" y="1436132"/>
          <a:ext cx="2419716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3598234891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1137620956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8639317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43777796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870346"/>
                  </a:ext>
                </a:extLst>
              </a:tr>
            </a:tbl>
          </a:graphicData>
        </a:graphic>
      </p:graphicFrame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E7CFBA6F-DB41-4A5C-AE36-3250ECC585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809476"/>
              </p:ext>
            </p:extLst>
          </p:nvPr>
        </p:nvGraphicFramePr>
        <p:xfrm>
          <a:off x="4889526" y="1436132"/>
          <a:ext cx="3629574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205674760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413570476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27658423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558775743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1456576015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536548047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375249"/>
                  </a:ext>
                </a:extLst>
              </a:tr>
            </a:tbl>
          </a:graphicData>
        </a:graphic>
      </p:graphicFrame>
      <p:graphicFrame>
        <p:nvGraphicFramePr>
          <p:cNvPr id="67" name="Table 4">
            <a:extLst>
              <a:ext uri="{FF2B5EF4-FFF2-40B4-BE49-F238E27FC236}">
                <a16:creationId xmlns:a16="http://schemas.microsoft.com/office/drawing/2014/main" id="{99AEC7E3-174C-49F5-850B-CDD7DFA51D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5097599"/>
              </p:ext>
            </p:extLst>
          </p:nvPr>
        </p:nvGraphicFramePr>
        <p:xfrm>
          <a:off x="3678538" y="1436132"/>
          <a:ext cx="4837176" cy="3651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4647">
                  <a:extLst>
                    <a:ext uri="{9D8B030D-6E8A-4147-A177-3AD203B41FA5}">
                      <a16:colId xmlns:a16="http://schemas.microsoft.com/office/drawing/2014/main" val="2458094557"/>
                    </a:ext>
                  </a:extLst>
                </a:gridCol>
                <a:gridCol w="604647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04647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604647">
                  <a:extLst>
                    <a:ext uri="{9D8B030D-6E8A-4147-A177-3AD203B41FA5}">
                      <a16:colId xmlns:a16="http://schemas.microsoft.com/office/drawing/2014/main" val="335797602"/>
                    </a:ext>
                  </a:extLst>
                </a:gridCol>
                <a:gridCol w="604647">
                  <a:extLst>
                    <a:ext uri="{9D8B030D-6E8A-4147-A177-3AD203B41FA5}">
                      <a16:colId xmlns:a16="http://schemas.microsoft.com/office/drawing/2014/main" val="1836478132"/>
                    </a:ext>
                  </a:extLst>
                </a:gridCol>
                <a:gridCol w="604647">
                  <a:extLst>
                    <a:ext uri="{9D8B030D-6E8A-4147-A177-3AD203B41FA5}">
                      <a16:colId xmlns:a16="http://schemas.microsoft.com/office/drawing/2014/main" val="3345251419"/>
                    </a:ext>
                  </a:extLst>
                </a:gridCol>
                <a:gridCol w="604647">
                  <a:extLst>
                    <a:ext uri="{9D8B030D-6E8A-4147-A177-3AD203B41FA5}">
                      <a16:colId xmlns:a16="http://schemas.microsoft.com/office/drawing/2014/main" val="2049628909"/>
                    </a:ext>
                  </a:extLst>
                </a:gridCol>
                <a:gridCol w="604647">
                  <a:extLst>
                    <a:ext uri="{9D8B030D-6E8A-4147-A177-3AD203B41FA5}">
                      <a16:colId xmlns:a16="http://schemas.microsoft.com/office/drawing/2014/main" val="3289534891"/>
                    </a:ext>
                  </a:extLst>
                </a:gridCol>
              </a:tblGrid>
              <a:tr h="365152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T = 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88806" marR="88806" marT="44403" marB="444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88806" marR="88806" marT="44403" marB="444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80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88806" marR="88806" marT="44403" marB="444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88806" marR="88806" marT="44403" marB="444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88806" marR="88806" marT="44403" marB="444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88806" marR="88806" marT="44403" marB="444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88806" marR="88806" marT="44403" marB="444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88806" marR="88806" marT="44403" marB="444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208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4.44444E-6 L -0.08437 0.1303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19" y="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L -0.06745 0.1319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72" y="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L 0.20846 0.13333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17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44444E-6 L -0.08424 0.22013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19" y="10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44444E-6 L -0.01354 0.21944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" y="1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11111E-6 L 0.15573 0.22014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86" y="10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44444E-6 L -0.0845 0.30717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32" y="1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44444E-6 L -0.01315 0.30671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15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0093 L 0.20586 0.30787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86" y="15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1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38255 0.38935 " pathEditMode="relative" rAng="0" ptsTypes="AA">
                                      <p:cBhvr>
                                        <p:cTn id="12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28" y="19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000"/>
                            </p:stCondLst>
                            <p:childTnLst>
                              <p:par>
                                <p:cTn id="1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44444E-6 L -0.21224 0.39189 " pathEditMode="relative" rAng="0" ptsTypes="AA">
                                      <p:cBhvr>
                                        <p:cTn id="138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12" y="19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000"/>
                            </p:stCondLst>
                            <p:childTnLst>
                              <p:par>
                                <p:cTn id="1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44444E-6 L 0.15456 0.39027 " pathEditMode="relative" rAng="0" ptsTypes="AA">
                                      <p:cBhvr>
                                        <p:cTn id="149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21" y="19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000"/>
                            </p:stCondLst>
                            <p:childTnLst>
                              <p:par>
                                <p:cTn id="15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9" dur="500"/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371 L -0.38333 0.47615 " pathEditMode="relative" rAng="0" ptsTypes="AA">
                                      <p:cBhvr>
                                        <p:cTn id="165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54" y="2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2000"/>
                            </p:stCondLst>
                            <p:childTnLst>
                              <p:par>
                                <p:cTn id="16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16289 0.47476 " pathEditMode="relative" rAng="0" ptsTypes="AA">
                                      <p:cBhvr>
                                        <p:cTn id="176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51" y="23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2000"/>
                            </p:stCondLst>
                            <p:childTnLst>
                              <p:par>
                                <p:cTn id="17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44444E-6 L 0.15547 0.47476 " pathEditMode="relative" rAng="0" ptsTypes="AA">
                                      <p:cBhvr>
                                        <p:cTn id="187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73" y="23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000"/>
                            </p:stCondLst>
                            <p:childTnLst>
                              <p:par>
                                <p:cTn id="18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FF304E-3B0E-4E4B-A668-56CF5C22D4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15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D8109-4814-4CEB-A054-0D4E0C661951}"/>
              </a:ext>
            </a:extLst>
          </p:cNvPr>
          <p:cNvSpPr txBox="1">
            <a:spLocks/>
          </p:cNvSpPr>
          <p:nvPr/>
        </p:nvSpPr>
        <p:spPr>
          <a:xfrm>
            <a:off x="1143000" y="1416788"/>
            <a:ext cx="9906000" cy="4024424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/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Border</a:t>
            </a:r>
            <a:r>
              <a:rPr lang="en-US"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of string T is a prefix of T which is equal to a suffix of T, but not equal to the whole T.</a:t>
            </a:r>
          </a:p>
          <a:p>
            <a:pPr marL="342900" indent="-342900"/>
            <a:r>
              <a:rPr lang="en-US"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E.g:</a:t>
            </a:r>
          </a:p>
          <a:p>
            <a:endParaRPr lang="vi-VN" sz="24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095B20A-0EA3-4D26-90D1-D52EF4814A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8888543"/>
              </p:ext>
            </p:extLst>
          </p:nvPr>
        </p:nvGraphicFramePr>
        <p:xfrm>
          <a:off x="1474838" y="2836234"/>
          <a:ext cx="795528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45809455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357976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836478132"/>
                    </a:ext>
                  </a:extLst>
                </a:gridCol>
                <a:gridCol w="4480560">
                  <a:extLst>
                    <a:ext uri="{9D8B030D-6E8A-4147-A177-3AD203B41FA5}">
                      <a16:colId xmlns:a16="http://schemas.microsoft.com/office/drawing/2014/main" val="4199455882"/>
                    </a:ext>
                  </a:extLst>
                </a:gridCol>
              </a:tblGrid>
              <a:tr h="244084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T = </a:t>
                      </a:r>
                      <a:endParaRPr lang="vi-VN" sz="2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B050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2400">
                        <a:solidFill>
                          <a:srgbClr val="00B050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</a:t>
                      </a:r>
                      <a:endParaRPr lang="vi-VN" sz="240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2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B050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2400">
                        <a:solidFill>
                          <a:srgbClr val="00B050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“a” is a </a:t>
                      </a:r>
                      <a:r>
                        <a:rPr lang="en-US" sz="2400" b="1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border</a:t>
                      </a:r>
                      <a:endParaRPr lang="vi-VN" sz="2400" b="1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00719FD-D94C-4B0D-A2BF-63BA8A5210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2311547"/>
              </p:ext>
            </p:extLst>
          </p:nvPr>
        </p:nvGraphicFramePr>
        <p:xfrm>
          <a:off x="1474838" y="3498572"/>
          <a:ext cx="795528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45809455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357976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83647813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762792776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404072142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4199455882"/>
                    </a:ext>
                  </a:extLst>
                </a:gridCol>
              </a:tblGrid>
              <a:tr h="244084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 = </a:t>
                      </a:r>
                      <a:endParaRPr lang="vi-VN" sz="2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B050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2400">
                        <a:solidFill>
                          <a:srgbClr val="00B050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B050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2400">
                        <a:solidFill>
                          <a:srgbClr val="00B050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 sz="2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d</a:t>
                      </a:r>
                      <a:endParaRPr lang="vi-VN" sz="240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B050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2400">
                        <a:solidFill>
                          <a:srgbClr val="00B050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B050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2400">
                        <a:solidFill>
                          <a:srgbClr val="00B050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“ab” is a </a:t>
                      </a:r>
                      <a:r>
                        <a:rPr lang="en-US" sz="2400" b="1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border</a:t>
                      </a:r>
                      <a:endParaRPr lang="vi-VN" sz="2400" b="1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7370A00-1161-4934-9BB2-3357DE7F5D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9058617"/>
              </p:ext>
            </p:extLst>
          </p:nvPr>
        </p:nvGraphicFramePr>
        <p:xfrm>
          <a:off x="1474839" y="4160910"/>
          <a:ext cx="795528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45809455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357976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83647813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762792776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404072142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4199455882"/>
                    </a:ext>
                  </a:extLst>
                </a:gridCol>
              </a:tblGrid>
              <a:tr h="244084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X = </a:t>
                      </a:r>
                      <a:endParaRPr lang="vi-VN" sz="2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B050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2400">
                        <a:solidFill>
                          <a:srgbClr val="00B050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B050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2400">
                        <a:solidFill>
                          <a:srgbClr val="00B050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FFC000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2400">
                        <a:solidFill>
                          <a:srgbClr val="FFC000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FFC000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2400">
                        <a:solidFill>
                          <a:srgbClr val="FFC000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B050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2400">
                        <a:solidFill>
                          <a:srgbClr val="00B050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B050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2400">
                        <a:solidFill>
                          <a:srgbClr val="00B050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“abab” is a </a:t>
                      </a:r>
                      <a:r>
                        <a:rPr lang="en-US" sz="2400" b="1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border</a:t>
                      </a:r>
                      <a:endParaRPr lang="vi-VN" sz="2400" b="1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C22FC1D-8244-4FB9-998F-D1276CA871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6340347"/>
              </p:ext>
            </p:extLst>
          </p:nvPr>
        </p:nvGraphicFramePr>
        <p:xfrm>
          <a:off x="1474838" y="4823248"/>
          <a:ext cx="795528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45809455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5760720">
                  <a:extLst>
                    <a:ext uri="{9D8B030D-6E8A-4147-A177-3AD203B41FA5}">
                      <a16:colId xmlns:a16="http://schemas.microsoft.com/office/drawing/2014/main" val="4199455882"/>
                    </a:ext>
                  </a:extLst>
                </a:gridCol>
              </a:tblGrid>
              <a:tr h="244084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Y = </a:t>
                      </a:r>
                      <a:endParaRPr lang="vi-VN" sz="2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240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240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“ab” is </a:t>
                      </a:r>
                      <a:r>
                        <a:rPr lang="en-US" sz="2400" b="1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not</a:t>
                      </a:r>
                      <a:r>
                        <a:rPr lang="en-US" sz="240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 a </a:t>
                      </a:r>
                      <a:r>
                        <a:rPr lang="en-US" sz="2400" b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border</a:t>
                      </a:r>
                      <a:endParaRPr lang="vi-VN" sz="2400" b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71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914400" y="2093400"/>
            <a:ext cx="5900381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600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KNUTH –</a:t>
            </a:r>
            <a:br>
              <a:rPr lang="en" sz="600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n" sz="600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MORRIS – </a:t>
            </a:r>
            <a:br>
              <a:rPr lang="en" sz="600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n" sz="600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PRATT (KMP)</a:t>
            </a:r>
            <a:endParaRPr sz="6000">
              <a:solidFill>
                <a:schemeClr val="accent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999242" y="3708776"/>
            <a:ext cx="5570923" cy="104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>
              <a:buSzPct val="35000"/>
              <a:buFont typeface="Wingdings 3" panose="05040102010807070707" pitchFamily="18" charset="2"/>
              <a:buChar char="u"/>
            </a:pP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Original idea.</a:t>
            </a:r>
          </a:p>
          <a:p>
            <a:pPr marL="342900">
              <a:buSzPct val="35000"/>
              <a:buFont typeface="Wingdings 3" panose="05040102010807070707" pitchFamily="18" charset="2"/>
              <a:buChar char="u"/>
            </a:pP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How to get “safe shift”?</a:t>
            </a:r>
          </a:p>
          <a:p>
            <a:pPr marL="342900">
              <a:buSzPct val="35000"/>
              <a:buFont typeface="Wingdings 3" panose="05040102010807070707" pitchFamily="18" charset="2"/>
              <a:buChar char="u"/>
            </a:pP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What is prefix function?</a:t>
            </a:r>
            <a:endParaRPr sz="22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16</a:t>
            </a: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C2EC973C-F2BE-423B-87A6-751DFD3B5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8366" y1="36285" x2="28366" y2="36285"/>
                        <a14:foregroundMark x1="31054" y1="45572" x2="31054" y2="45572"/>
                        <a14:foregroundMark x1="32037" y1="46556" x2="32037" y2="46556"/>
                        <a14:foregroundMark x1="32037" y1="46556" x2="32037" y2="46556"/>
                        <a14:foregroundMark x1="21526" y1="24790" x2="21526" y2="24790"/>
                        <a14:foregroundMark x1="21526" y1="24790" x2="21526" y2="24790"/>
                        <a14:foregroundMark x1="32781" y1="48500" x2="32781" y2="48500"/>
                        <a14:foregroundMark x1="32781" y1="48740" x2="32781" y2="48740"/>
                        <a14:foregroundMark x1="45956" y1="46556" x2="45956" y2="46556"/>
                        <a14:foregroundMark x1="45956" y1="46556" x2="45956" y2="46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27292" y="1073980"/>
            <a:ext cx="4297571" cy="429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277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55B0E-90CD-4A70-BCBF-7A9106E46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94343"/>
            <a:ext cx="8704082" cy="1443600"/>
          </a:xfrm>
        </p:spPr>
        <p:txBody>
          <a:bodyPr/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Knuth – Morris – Pratt (KMP)</a:t>
            </a:r>
            <a:endParaRPr lang="vi-V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EA369-847A-4DE7-B76C-C7D804CFA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99462"/>
            <a:ext cx="7521200" cy="754199"/>
          </a:xfrm>
        </p:spPr>
        <p:txBody>
          <a:bodyPr/>
          <a:lstStyle/>
          <a:p>
            <a:r>
              <a:rPr lang="en-US"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original idea, due to </a:t>
            </a:r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Morris and Pratt</a:t>
            </a:r>
            <a:r>
              <a:rPr lang="en-US"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is: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B8C27-7BBD-4054-930E-A7D2E9ACAF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17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5D0B3279-5886-4CB3-B8FF-1C7135DC8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0078" y1="45215" x2="20078" y2="45215"/>
                        <a14:foregroundMark x1="20078" y1="45215" x2="20078" y2="45215"/>
                        <a14:foregroundMark x1="24336" y1="30234" x2="24336" y2="30234"/>
                        <a14:foregroundMark x1="24336" y1="30234" x2="24336" y2="30234"/>
                        <a14:foregroundMark x1="35195" y1="18418" x2="35195" y2="18418"/>
                        <a14:foregroundMark x1="35195" y1="18418" x2="35195" y2="18418"/>
                        <a14:foregroundMark x1="49219" y1="14844" x2="49219" y2="14844"/>
                        <a14:foregroundMark x1="49219" y1="14844" x2="49219" y2="14844"/>
                        <a14:foregroundMark x1="65176" y1="18965" x2="65176" y2="18965"/>
                        <a14:foregroundMark x1="65176" y1="18965" x2="65176" y2="18965"/>
                        <a14:foregroundMark x1="75059" y1="30098" x2="75059" y2="30098"/>
                        <a14:foregroundMark x1="75059" y1="30098" x2="75059" y2="30098"/>
                        <a14:foregroundMark x1="79043" y1="44531" x2="79043" y2="44531"/>
                        <a14:foregroundMark x1="79043" y1="44531" x2="79043" y2="44531"/>
                        <a14:foregroundMark x1="68457" y1="46191" x2="68457" y2="46191"/>
                        <a14:foregroundMark x1="68457" y1="46191" x2="68457" y2="461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75227">
            <a:off x="8906159" y="514229"/>
            <a:ext cx="3218879" cy="3218879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C310B6B-5226-4B38-A3F7-F025A9BA03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4351616"/>
              </p:ext>
            </p:extLst>
          </p:nvPr>
        </p:nvGraphicFramePr>
        <p:xfrm>
          <a:off x="1285100" y="2489012"/>
          <a:ext cx="7566756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3579760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8364781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345251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04962890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28953489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64732571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51599422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7284061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8025842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85289808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T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B77221C-2CE5-4639-8DF8-0D164E8D1F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018062"/>
              </p:ext>
            </p:extLst>
          </p:nvPr>
        </p:nvGraphicFramePr>
        <p:xfrm>
          <a:off x="1915703" y="3467176"/>
          <a:ext cx="4413941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3910968617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65645992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526194410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856993910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20518735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60538349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490166114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268458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F1599D1-7BA6-4AF6-8591-D4D0AFEEE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742361"/>
              </p:ext>
            </p:extLst>
          </p:nvPr>
        </p:nvGraphicFramePr>
        <p:xfrm>
          <a:off x="1915703" y="3464373"/>
          <a:ext cx="3152815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338891162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48881375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0524864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487297234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97439950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U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15914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B8986DE-3751-419A-B3B7-44FF37A0D0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070800"/>
              </p:ext>
            </p:extLst>
          </p:nvPr>
        </p:nvGraphicFramePr>
        <p:xfrm>
          <a:off x="1915703" y="2489012"/>
          <a:ext cx="3152815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338891162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48881375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0524864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487297234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97439950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U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159147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1311BE9-EB29-4D7F-8296-D6F1257CA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972996"/>
              </p:ext>
            </p:extLst>
          </p:nvPr>
        </p:nvGraphicFramePr>
        <p:xfrm>
          <a:off x="4437915" y="2489012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3374194799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W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59800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9F51A82-940E-4970-8A37-1EE423E68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557254"/>
              </p:ext>
            </p:extLst>
          </p:nvPr>
        </p:nvGraphicFramePr>
        <p:xfrm>
          <a:off x="1915703" y="2489012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3374194799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W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59800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311DCEC-034B-410A-B837-FCC8BE8A8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593118"/>
              </p:ext>
            </p:extLst>
          </p:nvPr>
        </p:nvGraphicFramePr>
        <p:xfrm>
          <a:off x="1915703" y="3467176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3374194799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W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59800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2858564-9587-465A-9DF2-462444706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579094"/>
              </p:ext>
            </p:extLst>
          </p:nvPr>
        </p:nvGraphicFramePr>
        <p:xfrm>
          <a:off x="4437915" y="3469980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3374194799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W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59800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D436600-4AF3-44AF-9BD0-DEFCABA6D6DA}"/>
              </a:ext>
            </a:extLst>
          </p:cNvPr>
          <p:cNvSpPr txBox="1"/>
          <p:nvPr/>
        </p:nvSpPr>
        <p:spPr>
          <a:xfrm>
            <a:off x="609600" y="4208844"/>
            <a:ext cx="9906000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9113" indent="-400050">
              <a:lnSpc>
                <a:spcPct val="150000"/>
              </a:lnSpc>
              <a:buClr>
                <a:schemeClr val="accent1"/>
              </a:buClr>
              <a:buSzPct val="35000"/>
              <a:buFont typeface="Wingdings 3" panose="05040102010807070707" pitchFamily="18" charset="2"/>
              <a:buChar char="u"/>
            </a:pP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Find the longest common prefix </a:t>
            </a:r>
            <a:r>
              <a:rPr lang="en-US" sz="22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</a:t>
            </a: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  <a:p>
            <a:pPr marL="519113" indent="-400050">
              <a:lnSpc>
                <a:spcPct val="150000"/>
              </a:lnSpc>
              <a:buClr>
                <a:schemeClr val="accent1"/>
              </a:buClr>
              <a:buSzPct val="35000"/>
              <a:buFont typeface="Wingdings 3" panose="05040102010807070707" pitchFamily="18" charset="2"/>
              <a:buChar char="u"/>
            </a:pP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Find </a:t>
            </a:r>
            <a:r>
              <a:rPr lang="en-US" sz="22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</a:t>
            </a: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– the longest border of </a:t>
            </a:r>
            <a:r>
              <a:rPr lang="en-US" sz="22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</a:t>
            </a: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  <a:p>
            <a:pPr marL="519113" indent="-400050">
              <a:lnSpc>
                <a:spcPct val="150000"/>
              </a:lnSpc>
              <a:buClr>
                <a:schemeClr val="accent1"/>
              </a:buClr>
              <a:buSzPct val="35000"/>
              <a:buFont typeface="Wingdings 3" panose="05040102010807070707" pitchFamily="18" charset="2"/>
              <a:buChar char="u"/>
            </a:pP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Move </a:t>
            </a:r>
            <a:r>
              <a:rPr lang="en-US" sz="22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</a:t>
            </a: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such that prefix </a:t>
            </a:r>
            <a:r>
              <a:rPr lang="en-US" sz="22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</a:t>
            </a: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in </a:t>
            </a:r>
            <a:r>
              <a:rPr lang="en-US" sz="22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</a:t>
            </a: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aligns with suffix </a:t>
            </a:r>
            <a:r>
              <a:rPr lang="en-US" sz="22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</a:t>
            </a: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of </a:t>
            </a:r>
            <a:r>
              <a:rPr lang="en-US" sz="22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</a:t>
            </a: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in </a:t>
            </a:r>
            <a:r>
              <a:rPr lang="en-US" sz="22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  <a:endParaRPr lang="en-US" sz="2200" b="1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81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22222E-6 L 0.20729 -0.00047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65" y="-23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22222E-6 L 0.20716 2.22222E-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52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81481E-6 L 0.20677 -0.00069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39" y="-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7.40741E-7 L 0.20717 -0.00069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5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E6EF91-CB64-4D40-9E4E-882D736ECD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18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401D883-6932-4BBD-BD20-9D85052307C4}"/>
              </a:ext>
            </a:extLst>
          </p:cNvPr>
          <p:cNvGrpSpPr/>
          <p:nvPr/>
        </p:nvGrpSpPr>
        <p:grpSpPr>
          <a:xfrm>
            <a:off x="1071716" y="2331261"/>
            <a:ext cx="9743768" cy="2105761"/>
            <a:chOff x="925996" y="2619211"/>
            <a:chExt cx="6570657" cy="1579321"/>
          </a:xfrm>
        </p:grpSpPr>
        <p:pic>
          <p:nvPicPr>
            <p:cNvPr id="4" name="Picture 3" descr="Icon&#10;&#10;Description automatically generated">
              <a:extLst>
                <a:ext uri="{FF2B5EF4-FFF2-40B4-BE49-F238E27FC236}">
                  <a16:creationId xmlns:a16="http://schemas.microsoft.com/office/drawing/2014/main" id="{CBC1FED8-4B89-48D1-93DE-404954A9C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5996" y="2686494"/>
              <a:ext cx="1512038" cy="151203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56C44E9-F962-4034-9C02-BE4CFD6D5204}"/>
                </a:ext>
              </a:extLst>
            </p:cNvPr>
            <p:cNvSpPr txBox="1"/>
            <p:nvPr/>
          </p:nvSpPr>
          <p:spPr>
            <a:xfrm>
              <a:off x="2238555" y="2619211"/>
              <a:ext cx="5258098" cy="1369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35000"/>
                <a:buFont typeface="Wingdings 3" panose="05040102010807070707" pitchFamily="18" charset="2"/>
                <a:buChar char="u"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1E2E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Now we know how to skip some of the comparisions.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35000"/>
                <a:buFont typeface="Wingdings 3" panose="05040102010807070707" pitchFamily="18" charset="2"/>
                <a:buChar char="u"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1E2E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But we shouldn’t miss any of the pattern occurrences in the text.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35000"/>
                <a:buFont typeface="Wingdings 3" panose="05040102010807070707" pitchFamily="18" charset="2"/>
                <a:buChar char="u"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1E2E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Is it </a:t>
              </a: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001E2E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safe</a:t>
              </a:r>
              <a:r>
                <a:rPr kumimoji="0" lang="en-US" sz="2400" b="0" i="1" u="none" strike="noStrike" kern="1200" cap="none" spc="0" normalizeH="0" baseline="0" noProof="0">
                  <a:ln>
                    <a:noFill/>
                  </a:ln>
                  <a:solidFill>
                    <a:srgbClr val="001E2E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 </a:t>
              </a: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1E2E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to shift the pattern this way?</a:t>
              </a:r>
              <a:endPara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1E2E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8242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55B0E-90CD-4A70-BCBF-7A9106E46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517" y="911146"/>
            <a:ext cx="9006673" cy="1443600"/>
          </a:xfrm>
        </p:spPr>
        <p:txBody>
          <a:bodyPr/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Knuth – Morris – Pratt (KMP)</a:t>
            </a:r>
            <a:endParaRPr lang="vi-V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EA369-847A-4DE7-B76C-C7D804CFA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23668"/>
            <a:ext cx="7521200" cy="754199"/>
          </a:xfrm>
        </p:spPr>
        <p:txBody>
          <a:bodyPr/>
          <a:lstStyle/>
          <a:p>
            <a:pPr marL="152392" indent="0">
              <a:buNone/>
            </a:pPr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Safe shift: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B8C27-7BBD-4054-930E-A7D2E9ACAF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19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83A540A8-FFBB-4644-9D00-A914A1D4EE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5405651"/>
              </p:ext>
            </p:extLst>
          </p:nvPr>
        </p:nvGraphicFramePr>
        <p:xfrm>
          <a:off x="5709285" y="2771273"/>
          <a:ext cx="5675067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3579760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8364781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345251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04962890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28953489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64732571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515994225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T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FBD7CF62-189C-4841-9641-D2DF283F76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079196"/>
              </p:ext>
            </p:extLst>
          </p:nvPr>
        </p:nvGraphicFramePr>
        <p:xfrm>
          <a:off x="6335129" y="3587950"/>
          <a:ext cx="4413941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3910968617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65645992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526194410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856993910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20518735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60538349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490166114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2684583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498A242A-C65E-41F8-8398-598C3F80B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174955"/>
              </p:ext>
            </p:extLst>
          </p:nvPr>
        </p:nvGraphicFramePr>
        <p:xfrm>
          <a:off x="6335129" y="3586073"/>
          <a:ext cx="1891689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21652756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044706330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17992508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U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744971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8BA8459D-09BC-4538-8637-D6A25673D4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844054"/>
              </p:ext>
            </p:extLst>
          </p:nvPr>
        </p:nvGraphicFramePr>
        <p:xfrm>
          <a:off x="6335129" y="3590773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666270579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W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450495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EFC3B796-DCAE-40B7-A584-8233BA498D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348823"/>
              </p:ext>
            </p:extLst>
          </p:nvPr>
        </p:nvGraphicFramePr>
        <p:xfrm>
          <a:off x="7596255" y="3590773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666270579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W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450495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EB050DC3-2F63-45D5-9316-1F9EC7498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633461"/>
              </p:ext>
            </p:extLst>
          </p:nvPr>
        </p:nvGraphicFramePr>
        <p:xfrm>
          <a:off x="6339887" y="2769066"/>
          <a:ext cx="1891689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21652756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044706330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17992508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U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744971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139CD2FD-17E0-42F8-B016-44EC5885B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831307"/>
              </p:ext>
            </p:extLst>
          </p:nvPr>
        </p:nvGraphicFramePr>
        <p:xfrm>
          <a:off x="6335129" y="2771273"/>
          <a:ext cx="320040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0040">
                  <a:extLst>
                    <a:ext uri="{9D8B030D-6E8A-4147-A177-3AD203B41FA5}">
                      <a16:colId xmlns:a16="http://schemas.microsoft.com/office/drawing/2014/main" val="3029798297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6430147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764503DC-4FDF-41FF-8190-AF68CA957A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250222"/>
              </p:ext>
            </p:extLst>
          </p:nvPr>
        </p:nvGraphicFramePr>
        <p:xfrm>
          <a:off x="6335128" y="2770207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666270579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W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450495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7C876BC6-1124-4BA7-9DC6-D660D1CB1E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452922"/>
              </p:ext>
            </p:extLst>
          </p:nvPr>
        </p:nvGraphicFramePr>
        <p:xfrm>
          <a:off x="7596259" y="2769066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666270579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W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450495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09EDEBC8-97D5-4977-9D94-37FEE62DA6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999036"/>
              </p:ext>
            </p:extLst>
          </p:nvPr>
        </p:nvGraphicFramePr>
        <p:xfrm>
          <a:off x="6654985" y="2771273"/>
          <a:ext cx="941459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0896">
                  <a:extLst>
                    <a:ext uri="{9D8B030D-6E8A-4147-A177-3AD203B41FA5}">
                      <a16:colId xmlns:a16="http://schemas.microsoft.com/office/drawing/2014/main" val="66485578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079938486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U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740355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7B89E800-D132-46FA-A625-E027F3373653}"/>
              </a:ext>
            </a:extLst>
          </p:cNvPr>
          <p:cNvSpPr txBox="1"/>
          <p:nvPr/>
        </p:nvSpPr>
        <p:spPr>
          <a:xfrm>
            <a:off x="275886" y="2638930"/>
            <a:ext cx="5099685" cy="3728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6075" indent="-346075">
              <a:lnSpc>
                <a:spcPct val="150000"/>
              </a:lnSpc>
              <a:buClr>
                <a:schemeClr val="accent1"/>
              </a:buClr>
              <a:buSzPct val="35000"/>
              <a:buFont typeface="Wingdings 3" panose="05040102010807070707" pitchFamily="18" charset="2"/>
              <a:buChar char="u"/>
            </a:pP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 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is the longest common prefix of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and suffix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r>
              <a:rPr lang="en-US" sz="2000" b="1" i="1" baseline="-25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  <a:endParaRPr lang="en-US" sz="2000" b="1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346075" indent="-346075">
              <a:lnSpc>
                <a:spcPct val="150000"/>
              </a:lnSpc>
              <a:buClr>
                <a:schemeClr val="accent1"/>
              </a:buClr>
              <a:buSzPct val="35000"/>
              <a:buFont typeface="Wingdings 3" panose="05040102010807070707" pitchFamily="18" charset="2"/>
              <a:buChar char="u"/>
            </a:pP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is the longest border of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  <a:p>
            <a:pPr marL="346075" indent="-346075">
              <a:lnSpc>
                <a:spcPct val="150000"/>
              </a:lnSpc>
              <a:buClr>
                <a:schemeClr val="accent1"/>
              </a:buClr>
              <a:buSzPct val="35000"/>
              <a:buFont typeface="Wingdings 3" panose="05040102010807070707" pitchFamily="18" charset="2"/>
              <a:buChar char="u"/>
            </a:pP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Then there are no occurrences of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in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starting between positions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and </a:t>
            </a:r>
          </a:p>
          <a:p>
            <a:pPr marL="341313">
              <a:lnSpc>
                <a:spcPct val="150000"/>
              </a:lnSpc>
            </a:pP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(k + |u| - |w|) 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– the start of suffix </a:t>
            </a:r>
            <a:r>
              <a:rPr lang="en-US" sz="20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in the prefix </a:t>
            </a:r>
            <a:r>
              <a:rPr lang="en-US" sz="20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of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r>
              <a:rPr lang="en-US" sz="2000" b="1" i="1" baseline="-25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vi-VN" sz="2000"/>
          </a:p>
        </p:txBody>
      </p:sp>
    </p:spTree>
    <p:extLst>
      <p:ext uri="{BB962C8B-B14F-4D97-AF65-F5344CB8AC3E}">
        <p14:creationId xmlns:p14="http://schemas.microsoft.com/office/powerpoint/2010/main" val="79051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824691" y="2904961"/>
            <a:ext cx="6235600" cy="105056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CONTENT</a:t>
            </a: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2489200"/>
            <a:ext cx="812800" cy="18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48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48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13" name="Google Shape;348;p13">
            <a:extLst>
              <a:ext uri="{FF2B5EF4-FFF2-40B4-BE49-F238E27FC236}">
                <a16:creationId xmlns:a16="http://schemas.microsoft.com/office/drawing/2014/main" id="{D727A04D-760E-4F29-A64F-28A6A25902D0}"/>
              </a:ext>
            </a:extLst>
          </p:cNvPr>
          <p:cNvGrpSpPr/>
          <p:nvPr/>
        </p:nvGrpSpPr>
        <p:grpSpPr>
          <a:xfrm>
            <a:off x="6881764" y="2042184"/>
            <a:ext cx="4678553" cy="2773632"/>
            <a:chOff x="6986665" y="3298709"/>
            <a:chExt cx="1817809" cy="1077669"/>
          </a:xfrm>
        </p:grpSpPr>
        <p:sp>
          <p:nvSpPr>
            <p:cNvPr id="114" name="Google Shape;349;p13">
              <a:extLst>
                <a:ext uri="{FF2B5EF4-FFF2-40B4-BE49-F238E27FC236}">
                  <a16:creationId xmlns:a16="http://schemas.microsoft.com/office/drawing/2014/main" id="{2D5980D5-0AAA-4923-9A8D-83B5D9DB1A22}"/>
                </a:ext>
              </a:extLst>
            </p:cNvPr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350;p13">
              <a:extLst>
                <a:ext uri="{FF2B5EF4-FFF2-40B4-BE49-F238E27FC236}">
                  <a16:creationId xmlns:a16="http://schemas.microsoft.com/office/drawing/2014/main" id="{45C9FFB4-1AC6-4B98-9230-967BCA694F58}"/>
                </a:ext>
              </a:extLst>
            </p:cNvPr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351;p13">
              <a:extLst>
                <a:ext uri="{FF2B5EF4-FFF2-40B4-BE49-F238E27FC236}">
                  <a16:creationId xmlns:a16="http://schemas.microsoft.com/office/drawing/2014/main" id="{1C25128B-5A8D-42A2-ADB9-50987DE8EA73}"/>
                </a:ext>
              </a:extLst>
            </p:cNvPr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352;p13">
              <a:extLst>
                <a:ext uri="{FF2B5EF4-FFF2-40B4-BE49-F238E27FC236}">
                  <a16:creationId xmlns:a16="http://schemas.microsoft.com/office/drawing/2014/main" id="{184F7B90-A28C-4D6B-91DE-5875E7163C89}"/>
                </a:ext>
              </a:extLst>
            </p:cNvPr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353;p13">
              <a:extLst>
                <a:ext uri="{FF2B5EF4-FFF2-40B4-BE49-F238E27FC236}">
                  <a16:creationId xmlns:a16="http://schemas.microsoft.com/office/drawing/2014/main" id="{C7D703B6-DA37-4FB5-B4DD-B5464420A646}"/>
                </a:ext>
              </a:extLst>
            </p:cNvPr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354;p13">
              <a:extLst>
                <a:ext uri="{FF2B5EF4-FFF2-40B4-BE49-F238E27FC236}">
                  <a16:creationId xmlns:a16="http://schemas.microsoft.com/office/drawing/2014/main" id="{261D7D1B-5548-4A48-B558-3DA841C43796}"/>
                </a:ext>
              </a:extLst>
            </p:cNvPr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355;p13">
              <a:extLst>
                <a:ext uri="{FF2B5EF4-FFF2-40B4-BE49-F238E27FC236}">
                  <a16:creationId xmlns:a16="http://schemas.microsoft.com/office/drawing/2014/main" id="{21471850-65B1-4BCB-93BB-6E66DC19F71E}"/>
                </a:ext>
              </a:extLst>
            </p:cNvPr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356;p13">
              <a:extLst>
                <a:ext uri="{FF2B5EF4-FFF2-40B4-BE49-F238E27FC236}">
                  <a16:creationId xmlns:a16="http://schemas.microsoft.com/office/drawing/2014/main" id="{DDC5FAF5-9F9D-4F51-A16D-F0A9AEC62452}"/>
                </a:ext>
              </a:extLst>
            </p:cNvPr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357;p13">
              <a:extLst>
                <a:ext uri="{FF2B5EF4-FFF2-40B4-BE49-F238E27FC236}">
                  <a16:creationId xmlns:a16="http://schemas.microsoft.com/office/drawing/2014/main" id="{8FA5EC7A-BD1E-4E24-B452-6071FC692110}"/>
                </a:ext>
              </a:extLst>
            </p:cNvPr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358;p13">
              <a:extLst>
                <a:ext uri="{FF2B5EF4-FFF2-40B4-BE49-F238E27FC236}">
                  <a16:creationId xmlns:a16="http://schemas.microsoft.com/office/drawing/2014/main" id="{F92D4004-DB4A-479C-AA29-529C6A7BC654}"/>
                </a:ext>
              </a:extLst>
            </p:cNvPr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359;p13">
              <a:extLst>
                <a:ext uri="{FF2B5EF4-FFF2-40B4-BE49-F238E27FC236}">
                  <a16:creationId xmlns:a16="http://schemas.microsoft.com/office/drawing/2014/main" id="{0CD6600D-B7EE-474C-8823-A72F9D81AB80}"/>
                </a:ext>
              </a:extLst>
            </p:cNvPr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360;p13">
              <a:extLst>
                <a:ext uri="{FF2B5EF4-FFF2-40B4-BE49-F238E27FC236}">
                  <a16:creationId xmlns:a16="http://schemas.microsoft.com/office/drawing/2014/main" id="{E07E7120-3A4B-4477-8CD3-E641248DF5E5}"/>
                </a:ext>
              </a:extLst>
            </p:cNvPr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361;p13">
              <a:extLst>
                <a:ext uri="{FF2B5EF4-FFF2-40B4-BE49-F238E27FC236}">
                  <a16:creationId xmlns:a16="http://schemas.microsoft.com/office/drawing/2014/main" id="{9A8EE803-2394-4D65-8DDE-DE00234DE5B9}"/>
                </a:ext>
              </a:extLst>
            </p:cNvPr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362;p13">
              <a:extLst>
                <a:ext uri="{FF2B5EF4-FFF2-40B4-BE49-F238E27FC236}">
                  <a16:creationId xmlns:a16="http://schemas.microsoft.com/office/drawing/2014/main" id="{0C8EE859-0B59-48E7-93F6-6CCC8E61B500}"/>
                </a:ext>
              </a:extLst>
            </p:cNvPr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363;p13">
              <a:extLst>
                <a:ext uri="{FF2B5EF4-FFF2-40B4-BE49-F238E27FC236}">
                  <a16:creationId xmlns:a16="http://schemas.microsoft.com/office/drawing/2014/main" id="{3E1E64B3-8F0C-4196-BCAE-4F319B2A163D}"/>
                </a:ext>
              </a:extLst>
            </p:cNvPr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364;p13">
              <a:extLst>
                <a:ext uri="{FF2B5EF4-FFF2-40B4-BE49-F238E27FC236}">
                  <a16:creationId xmlns:a16="http://schemas.microsoft.com/office/drawing/2014/main" id="{999E641F-2931-4A0D-8C3B-C1E22CBE72F2}"/>
                </a:ext>
              </a:extLst>
            </p:cNvPr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365;p13">
              <a:extLst>
                <a:ext uri="{FF2B5EF4-FFF2-40B4-BE49-F238E27FC236}">
                  <a16:creationId xmlns:a16="http://schemas.microsoft.com/office/drawing/2014/main" id="{E8E66C5C-E159-4F2A-9D76-92C378CD3AE5}"/>
                </a:ext>
              </a:extLst>
            </p:cNvPr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366;p13">
              <a:extLst>
                <a:ext uri="{FF2B5EF4-FFF2-40B4-BE49-F238E27FC236}">
                  <a16:creationId xmlns:a16="http://schemas.microsoft.com/office/drawing/2014/main" id="{1E2119B2-1213-447B-B29A-496816203095}"/>
                </a:ext>
              </a:extLst>
            </p:cNvPr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367;p13">
              <a:extLst>
                <a:ext uri="{FF2B5EF4-FFF2-40B4-BE49-F238E27FC236}">
                  <a16:creationId xmlns:a16="http://schemas.microsoft.com/office/drawing/2014/main" id="{89585493-1503-460D-866E-7CB71D044B71}"/>
                </a:ext>
              </a:extLst>
            </p:cNvPr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368;p13">
              <a:extLst>
                <a:ext uri="{FF2B5EF4-FFF2-40B4-BE49-F238E27FC236}">
                  <a16:creationId xmlns:a16="http://schemas.microsoft.com/office/drawing/2014/main" id="{56555283-E3C7-4B24-8F7F-5200D822B51A}"/>
                </a:ext>
              </a:extLst>
            </p:cNvPr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369;p13">
              <a:extLst>
                <a:ext uri="{FF2B5EF4-FFF2-40B4-BE49-F238E27FC236}">
                  <a16:creationId xmlns:a16="http://schemas.microsoft.com/office/drawing/2014/main" id="{C8FC5A0B-2876-47DA-9CDE-0838A4B08B64}"/>
                </a:ext>
              </a:extLst>
            </p:cNvPr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370;p13">
              <a:extLst>
                <a:ext uri="{FF2B5EF4-FFF2-40B4-BE49-F238E27FC236}">
                  <a16:creationId xmlns:a16="http://schemas.microsoft.com/office/drawing/2014/main" id="{4A302384-5D3B-46C2-B469-AAF6DDB85F53}"/>
                </a:ext>
              </a:extLst>
            </p:cNvPr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371;p13">
              <a:extLst>
                <a:ext uri="{FF2B5EF4-FFF2-40B4-BE49-F238E27FC236}">
                  <a16:creationId xmlns:a16="http://schemas.microsoft.com/office/drawing/2014/main" id="{2EC0F57B-C121-4B50-BFE8-191B1B7B495D}"/>
                </a:ext>
              </a:extLst>
            </p:cNvPr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372;p13">
              <a:extLst>
                <a:ext uri="{FF2B5EF4-FFF2-40B4-BE49-F238E27FC236}">
                  <a16:creationId xmlns:a16="http://schemas.microsoft.com/office/drawing/2014/main" id="{93485A48-814B-4EA5-9963-BB7E2CBDB31B}"/>
                </a:ext>
              </a:extLst>
            </p:cNvPr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373;p13">
              <a:extLst>
                <a:ext uri="{FF2B5EF4-FFF2-40B4-BE49-F238E27FC236}">
                  <a16:creationId xmlns:a16="http://schemas.microsoft.com/office/drawing/2014/main" id="{30487A44-F29C-41EB-BF8E-7ADC7E594353}"/>
                </a:ext>
              </a:extLst>
            </p:cNvPr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374;p13">
              <a:extLst>
                <a:ext uri="{FF2B5EF4-FFF2-40B4-BE49-F238E27FC236}">
                  <a16:creationId xmlns:a16="http://schemas.microsoft.com/office/drawing/2014/main" id="{D41FA0D2-99D9-4512-83BC-EE3F104D9FCD}"/>
                </a:ext>
              </a:extLst>
            </p:cNvPr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7EA45A-3C87-404E-8BC6-638620ECB7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20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F590F-8595-405E-AA1A-56D37E767AE9}"/>
              </a:ext>
            </a:extLst>
          </p:cNvPr>
          <p:cNvSpPr txBox="1">
            <a:spLocks/>
          </p:cNvSpPr>
          <p:nvPr/>
        </p:nvSpPr>
        <p:spPr>
          <a:xfrm>
            <a:off x="1143000" y="1413414"/>
            <a:ext cx="9906000" cy="452547"/>
          </a:xfrm>
          <a:prstGeom prst="rect">
            <a:avLst/>
          </a:prstGeom>
        </p:spPr>
        <p:txBody>
          <a:bodyPr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Safe shift: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07CC56-72D5-4BE0-B2CB-CA47770C4A3D}"/>
              </a:ext>
            </a:extLst>
          </p:cNvPr>
          <p:cNvSpPr txBox="1"/>
          <p:nvPr/>
        </p:nvSpPr>
        <p:spPr>
          <a:xfrm>
            <a:off x="762924" y="3920344"/>
            <a:ext cx="10724781" cy="2823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6075">
              <a:lnSpc>
                <a:spcPct val="150000"/>
              </a:lnSpc>
            </a:pP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Proof:</a:t>
            </a:r>
          </a:p>
          <a:p>
            <a:pPr marL="346075" indent="-3460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occurs in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in position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between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and start of suffix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  <a:p>
            <a:pPr marL="346075" indent="-3460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Then there is prefix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of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equal to suffix in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and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is </a:t>
            </a:r>
            <a:r>
              <a:rPr lang="en-US" sz="20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longer 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than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  <a:p>
            <a:pPr marL="346075" indent="-3460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Because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is a border longer than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but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is the longest border of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which leads to contradiction.</a:t>
            </a:r>
          </a:p>
          <a:p>
            <a:pPr marL="346075" indent="-34607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E7213C0-4B89-48AB-9E0B-8F357D1F08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0180770"/>
              </p:ext>
            </p:extLst>
          </p:nvPr>
        </p:nvGraphicFramePr>
        <p:xfrm>
          <a:off x="2312622" y="2155950"/>
          <a:ext cx="7566756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3579760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8364781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345251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04962890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28953489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64732571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51599422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7284061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8025842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85289808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T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09CE9D6-EBF8-499A-AB5D-E7D9CAF223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834376"/>
              </p:ext>
            </p:extLst>
          </p:nvPr>
        </p:nvGraphicFramePr>
        <p:xfrm>
          <a:off x="2938466" y="2972627"/>
          <a:ext cx="4413941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3910968617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65645992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526194410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856993910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20518735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60538349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490166114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268458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861D9E4-C380-4A61-A637-B8A3BD3609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579384"/>
              </p:ext>
            </p:extLst>
          </p:nvPr>
        </p:nvGraphicFramePr>
        <p:xfrm>
          <a:off x="2938466" y="2972626"/>
          <a:ext cx="1891689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923981977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55359716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821113180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U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084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BC20059-E2E1-4AE4-A6E8-D5FF40CDD3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430200"/>
              </p:ext>
            </p:extLst>
          </p:nvPr>
        </p:nvGraphicFramePr>
        <p:xfrm>
          <a:off x="2938465" y="2155949"/>
          <a:ext cx="1891689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923981977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55359716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821113180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W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U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W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084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BFB3456-87FB-4B9B-9ECC-112461895F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906825"/>
              </p:ext>
            </p:extLst>
          </p:nvPr>
        </p:nvGraphicFramePr>
        <p:xfrm>
          <a:off x="4000256" y="2155948"/>
          <a:ext cx="210312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312">
                  <a:extLst>
                    <a:ext uri="{9D8B030D-6E8A-4147-A177-3AD203B41FA5}">
                      <a16:colId xmlns:a16="http://schemas.microsoft.com/office/drawing/2014/main" val="4195634775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D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91091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A51443F-CB02-4AC4-BEEE-264DB44903F9}"/>
              </a:ext>
            </a:extLst>
          </p:cNvPr>
          <p:cNvSpPr txBox="1"/>
          <p:nvPr/>
        </p:nvSpPr>
        <p:spPr>
          <a:xfrm>
            <a:off x="2849945" y="18123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</a:t>
            </a:r>
            <a:endParaRPr lang="vi-V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6A011BC-8079-46EF-8D02-5D39F363B0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16842"/>
              </p:ext>
            </p:extLst>
          </p:nvPr>
        </p:nvGraphicFramePr>
        <p:xfrm>
          <a:off x="5900773" y="2972625"/>
          <a:ext cx="2522252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82542211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85466455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647890060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846654773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D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D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D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D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14728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7C6E904-D8C1-48B4-9F15-319B43654D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094726"/>
              </p:ext>
            </p:extLst>
          </p:nvPr>
        </p:nvGraphicFramePr>
        <p:xfrm>
          <a:off x="4830154" y="2155947"/>
          <a:ext cx="3573439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3910968617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65645992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526194410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856993910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205187358"/>
                    </a:ext>
                  </a:extLst>
                </a:gridCol>
                <a:gridCol w="420624">
                  <a:extLst>
                    <a:ext uri="{9D8B030D-6E8A-4147-A177-3AD203B41FA5}">
                      <a16:colId xmlns:a16="http://schemas.microsoft.com/office/drawing/2014/main" val="1605383496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D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D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D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D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D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D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68458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D4ACBA9-1F75-4D14-A942-A5A51CEF04B2}"/>
              </a:ext>
            </a:extLst>
          </p:cNvPr>
          <p:cNvSpPr txBox="1"/>
          <p:nvPr/>
        </p:nvSpPr>
        <p:spPr>
          <a:xfrm>
            <a:off x="3971215" y="1812333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endParaRPr lang="vi-V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25CA2-B10D-41FC-A182-25C97D1E1D1A}"/>
              </a:ext>
            </a:extLst>
          </p:cNvPr>
          <p:cNvSpPr txBox="1"/>
          <p:nvPr/>
        </p:nvSpPr>
        <p:spPr>
          <a:xfrm>
            <a:off x="5651987" y="168129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endParaRPr lang="vi-V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055F467A-44BD-4A59-9855-E764739DD2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815281"/>
              </p:ext>
            </p:extLst>
          </p:nvPr>
        </p:nvGraphicFramePr>
        <p:xfrm>
          <a:off x="4000256" y="2155947"/>
          <a:ext cx="840875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312">
                  <a:extLst>
                    <a:ext uri="{9D8B030D-6E8A-4147-A177-3AD203B41FA5}">
                      <a16:colId xmlns:a16="http://schemas.microsoft.com/office/drawing/2014/main" val="2646730567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816129536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V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70741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5259DF7-22F3-476A-9DB7-04515AAC13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292032"/>
              </p:ext>
            </p:extLst>
          </p:nvPr>
        </p:nvGraphicFramePr>
        <p:xfrm>
          <a:off x="4000256" y="2972624"/>
          <a:ext cx="840875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312">
                  <a:extLst>
                    <a:ext uri="{9D8B030D-6E8A-4147-A177-3AD203B41FA5}">
                      <a16:colId xmlns:a16="http://schemas.microsoft.com/office/drawing/2014/main" val="2646730567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816129536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V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70741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4C26235-288D-4A72-9CF2-654EC1DB56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706822"/>
              </p:ext>
            </p:extLst>
          </p:nvPr>
        </p:nvGraphicFramePr>
        <p:xfrm>
          <a:off x="4839870" y="2972621"/>
          <a:ext cx="1051187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0624">
                  <a:extLst>
                    <a:ext uri="{9D8B030D-6E8A-4147-A177-3AD203B41FA5}">
                      <a16:colId xmlns:a16="http://schemas.microsoft.com/office/drawing/2014/main" val="918999174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869918983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U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V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817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294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29 0.0007 L 0.08854 0.0004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-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48148E-6 L 0.08763 0.0004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7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D49292-1D44-40C6-A6A1-7F3F252604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21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782908D-3713-4839-9BA6-D94B6B6A1759}"/>
              </a:ext>
            </a:extLst>
          </p:cNvPr>
          <p:cNvGrpSpPr/>
          <p:nvPr/>
        </p:nvGrpSpPr>
        <p:grpSpPr>
          <a:xfrm>
            <a:off x="1071716" y="2420971"/>
            <a:ext cx="9743768" cy="2016050"/>
            <a:chOff x="925996" y="2686494"/>
            <a:chExt cx="6570657" cy="1512038"/>
          </a:xfrm>
        </p:grpSpPr>
        <p:pic>
          <p:nvPicPr>
            <p:cNvPr id="4" name="Picture 3" descr="Icon&#10;&#10;Description automatically generated">
              <a:extLst>
                <a:ext uri="{FF2B5EF4-FFF2-40B4-BE49-F238E27FC236}">
                  <a16:creationId xmlns:a16="http://schemas.microsoft.com/office/drawing/2014/main" id="{2A69D9D2-E3B8-48FD-AEFF-E01567793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5996" y="2686494"/>
              <a:ext cx="1512038" cy="151203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0DCADC2-9513-489E-B9B1-6687B2BCD1A8}"/>
                </a:ext>
              </a:extLst>
            </p:cNvPr>
            <p:cNvSpPr txBox="1"/>
            <p:nvPr/>
          </p:nvSpPr>
          <p:spPr>
            <a:xfrm>
              <a:off x="2238555" y="2686494"/>
              <a:ext cx="5258098" cy="1273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35000"/>
                <a:buFont typeface="Wingdings 3" panose="05040102010807070707" pitchFamily="18" charset="2"/>
                <a:buChar char="u"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1E2E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Now we know it is possible to avoid many of the comparisions which naïve approach (Brute Force) algorithm does.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35000"/>
                <a:buFont typeface="Wingdings 3" panose="05040102010807070707" pitchFamily="18" charset="2"/>
                <a:buChar char="u"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1E2E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But how to determine the best pattern shifts?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770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09E41-38A7-45B0-8509-11A53BB820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22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9DE1BE-33EA-4698-8B6A-74C327F12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74027"/>
            <a:ext cx="8751216" cy="766237"/>
          </a:xfrm>
        </p:spPr>
        <p:txBody>
          <a:bodyPr/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Knuth – Morris – Pratt (KMP)</a:t>
            </a:r>
            <a:endParaRPr lang="vi-V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0CB8BAD-44CA-4290-8D5F-89D581E52358}"/>
              </a:ext>
            </a:extLst>
          </p:cNvPr>
          <p:cNvSpPr txBox="1">
            <a:spLocks/>
          </p:cNvSpPr>
          <p:nvPr/>
        </p:nvSpPr>
        <p:spPr>
          <a:xfrm>
            <a:off x="609600" y="2123668"/>
            <a:ext cx="7521200" cy="1892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70" marR="0" lvl="0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40" marR="0" lvl="1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09" marR="0" lvl="2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278" marR="0" lvl="3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848" marR="0" lvl="4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418" marR="0" lvl="5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6987" marR="0" lvl="6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557" marR="0" lvl="7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126" marR="0" lvl="8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95288" indent="0">
              <a:buFont typeface="Barlow Light"/>
              <a:buNone/>
            </a:pPr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Prefix function:</a:t>
            </a:r>
          </a:p>
          <a:p>
            <a:pPr marL="0" indent="339725">
              <a:buSzPct val="35000"/>
              <a:buFont typeface="Wingdings 3" panose="05040102010807070707" pitchFamily="18" charset="2"/>
              <a:buChar char="u"/>
            </a:pPr>
            <a:r>
              <a:rPr lang="en-US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Prefix function 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of a string </a:t>
            </a:r>
            <a:r>
              <a:rPr lang="en-US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is a function </a:t>
            </a:r>
            <a:r>
              <a:rPr lang="en-US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s(i)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that for each </a:t>
            </a:r>
            <a:r>
              <a:rPr lang="en-US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returns the length of the longest border of the prefix </a:t>
            </a:r>
            <a:r>
              <a:rPr lang="en-US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P[0..i]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  <a:p>
            <a:pPr marL="0" indent="339725">
              <a:buSzPct val="35000"/>
              <a:buFont typeface="Wingdings 3" panose="05040102010807070707" pitchFamily="18" charset="2"/>
              <a:buChar char="u"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boundary condition for </a:t>
            </a:r>
            <a:r>
              <a:rPr lang="en-US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s(0)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is </a:t>
            </a:r>
            <a:r>
              <a:rPr lang="en-US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s(0) = 0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  <a:p>
            <a:pPr marL="0" indent="339725">
              <a:buSzPct val="35000"/>
              <a:buFont typeface="Wingdings 3" panose="05040102010807070707" pitchFamily="18" charset="2"/>
              <a:buChar char="u"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Consider below example:</a:t>
            </a: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E3700CF-A6CE-482C-BBB3-D50035FD4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92845">
            <a:off x="8224314" y="2790634"/>
            <a:ext cx="3905789" cy="1276731"/>
          </a:xfrm>
          <a:prstGeom prst="rect">
            <a:avLst/>
          </a:prstGeom>
        </p:spPr>
      </p:pic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AB72F79A-5545-49F9-8D51-A01A363B1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835102"/>
              </p:ext>
            </p:extLst>
          </p:nvPr>
        </p:nvGraphicFramePr>
        <p:xfrm>
          <a:off x="1032758" y="4506699"/>
          <a:ext cx="7992533" cy="13716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99092219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18931154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08103354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69715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38869665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0254202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3042627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9443794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8836487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68577100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15612205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i</a:t>
                      </a:r>
                      <a:endParaRPr lang="vi-VN" sz="1800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5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6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7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8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9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953247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</a:t>
                      </a:r>
                      <a:endParaRPr lang="vi-VN" sz="1800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80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3743354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s(i)</a:t>
                      </a:r>
                      <a:endParaRPr lang="vi-VN" sz="1800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1847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0447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FD0F68-43C2-42D0-85E8-AFF6FFE111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23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3" name="Table 12">
            <a:extLst>
              <a:ext uri="{FF2B5EF4-FFF2-40B4-BE49-F238E27FC236}">
                <a16:creationId xmlns:a16="http://schemas.microsoft.com/office/drawing/2014/main" id="{700C62B1-96E8-4BAC-B964-8B9EED947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684396"/>
              </p:ext>
            </p:extLst>
          </p:nvPr>
        </p:nvGraphicFramePr>
        <p:xfrm>
          <a:off x="1165900" y="2083323"/>
          <a:ext cx="9860200" cy="1692111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835610">
                  <a:extLst>
                    <a:ext uri="{9D8B030D-6E8A-4147-A177-3AD203B41FA5}">
                      <a16:colId xmlns:a16="http://schemas.microsoft.com/office/drawing/2014/main" val="990922190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2018931154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2908103354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196971505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1388696655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302542026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1930426276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2994437942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288364876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1685771006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3156122058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1800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i</a:t>
                      </a:r>
                      <a:endParaRPr lang="vi-VN" sz="1800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5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6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7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8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9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9532479"/>
                  </a:ext>
                </a:extLst>
              </a:tr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</a:t>
                      </a:r>
                      <a:endParaRPr lang="vi-VN" sz="2200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220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37433540"/>
                  </a:ext>
                </a:extLst>
              </a:tr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s(i)</a:t>
                      </a:r>
                      <a:endParaRPr lang="vi-VN" sz="2200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1847783"/>
                  </a:ext>
                </a:extLst>
              </a:tr>
            </a:tbl>
          </a:graphicData>
        </a:graphic>
      </p:graphicFrame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0047D43A-C300-491D-A3ED-ABED705B96D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37207" y="4160283"/>
            <a:ext cx="2334199" cy="1776953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ED73C6C-34F6-49AE-9B02-08D08F703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98867"/>
              </p:ext>
            </p:extLst>
          </p:nvPr>
        </p:nvGraphicFramePr>
        <p:xfrm>
          <a:off x="2004766" y="2647360"/>
          <a:ext cx="902459" cy="112807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2058515136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02154"/>
                  </a:ext>
                </a:extLst>
              </a:tr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0171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2FB075D-56A4-4E95-BCAE-3344BAB68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419592"/>
              </p:ext>
            </p:extLst>
          </p:nvPr>
        </p:nvGraphicFramePr>
        <p:xfrm>
          <a:off x="2907225" y="2647360"/>
          <a:ext cx="902459" cy="112807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185183791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3303740"/>
                  </a:ext>
                </a:extLst>
              </a:tr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96548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FD1181B-D610-42A3-B53A-9C31F6483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713062"/>
              </p:ext>
            </p:extLst>
          </p:nvPr>
        </p:nvGraphicFramePr>
        <p:xfrm>
          <a:off x="3809684" y="2647359"/>
          <a:ext cx="902459" cy="564037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182586183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42955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DA4688A-4099-4F89-807D-6160E637C1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31293"/>
              </p:ext>
            </p:extLst>
          </p:nvPr>
        </p:nvGraphicFramePr>
        <p:xfrm>
          <a:off x="2004766" y="2647359"/>
          <a:ext cx="902459" cy="564037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182586183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42955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4BE2C25-5C06-464F-A511-1DBD65856D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597349"/>
              </p:ext>
            </p:extLst>
          </p:nvPr>
        </p:nvGraphicFramePr>
        <p:xfrm>
          <a:off x="3809684" y="3211395"/>
          <a:ext cx="902459" cy="564037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4000054691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74683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05EBBBE-E25A-480C-8631-C4AD13BFFD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859932"/>
              </p:ext>
            </p:extLst>
          </p:nvPr>
        </p:nvGraphicFramePr>
        <p:xfrm>
          <a:off x="3809684" y="2647020"/>
          <a:ext cx="1804918" cy="564037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1064515240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444869808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646957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3BC759E-B191-4A48-AEC2-BE8DD0465E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051967"/>
              </p:ext>
            </p:extLst>
          </p:nvPr>
        </p:nvGraphicFramePr>
        <p:xfrm>
          <a:off x="2004766" y="2647021"/>
          <a:ext cx="1804918" cy="564037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1064515240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444869808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646957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BB75E25-D306-453E-8759-4FEE68F4FE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82212"/>
              </p:ext>
            </p:extLst>
          </p:nvPr>
        </p:nvGraphicFramePr>
        <p:xfrm>
          <a:off x="4712143" y="3211394"/>
          <a:ext cx="902459" cy="564037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4000054691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746839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A52E6DA-918E-45F9-99A8-74392ACD3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263256"/>
              </p:ext>
            </p:extLst>
          </p:nvPr>
        </p:nvGraphicFramePr>
        <p:xfrm>
          <a:off x="2004765" y="2646682"/>
          <a:ext cx="4512295" cy="564037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456866414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405828445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3340349680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262946340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2778442597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61512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54285E2-37A1-49DC-B1C6-AB57853E3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690698"/>
              </p:ext>
            </p:extLst>
          </p:nvPr>
        </p:nvGraphicFramePr>
        <p:xfrm>
          <a:off x="5612973" y="3211393"/>
          <a:ext cx="902459" cy="564037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4000054691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746839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FF4BA080-F047-47D0-9304-D1F72C2D49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398112"/>
              </p:ext>
            </p:extLst>
          </p:nvPr>
        </p:nvGraphicFramePr>
        <p:xfrm>
          <a:off x="2003518" y="2646005"/>
          <a:ext cx="5414754" cy="564037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1749197816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3970918307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3762353959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1388185355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1405786309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509608744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865127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61612BD-767F-4A15-B9F9-C6FF8638BD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658479"/>
              </p:ext>
            </p:extLst>
          </p:nvPr>
        </p:nvGraphicFramePr>
        <p:xfrm>
          <a:off x="6515432" y="3211392"/>
          <a:ext cx="902459" cy="564037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4000054691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746839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44AFD1B-B421-4B2E-8549-5E1A2F0210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051188"/>
              </p:ext>
            </p:extLst>
          </p:nvPr>
        </p:nvGraphicFramePr>
        <p:xfrm>
          <a:off x="7417077" y="2644650"/>
          <a:ext cx="902459" cy="112807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3340360075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725917"/>
                  </a:ext>
                </a:extLst>
              </a:tr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780242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3E739E73-267C-4B56-A650-959166045D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366814"/>
              </p:ext>
            </p:extLst>
          </p:nvPr>
        </p:nvGraphicFramePr>
        <p:xfrm>
          <a:off x="8317094" y="2646003"/>
          <a:ext cx="902459" cy="564037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868853268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546477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4D367A16-EC3D-4BBE-9B6B-CD8B7EF25E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918844"/>
              </p:ext>
            </p:extLst>
          </p:nvPr>
        </p:nvGraphicFramePr>
        <p:xfrm>
          <a:off x="8317093" y="3208683"/>
          <a:ext cx="902459" cy="564037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4000054691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746839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9FDDB291-5CDA-4448-AE02-39F21BE237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944214"/>
              </p:ext>
            </p:extLst>
          </p:nvPr>
        </p:nvGraphicFramePr>
        <p:xfrm>
          <a:off x="9222808" y="2643291"/>
          <a:ext cx="902459" cy="564037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868853268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546477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BF02A404-6DC9-4D70-8A7E-CF564FE5F8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042108"/>
              </p:ext>
            </p:extLst>
          </p:nvPr>
        </p:nvGraphicFramePr>
        <p:xfrm>
          <a:off x="9222808" y="3213558"/>
          <a:ext cx="902459" cy="564037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4000054691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746839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FB66B5A6-1273-47B0-84AE-D3886A14EB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992284"/>
              </p:ext>
            </p:extLst>
          </p:nvPr>
        </p:nvGraphicFramePr>
        <p:xfrm>
          <a:off x="9222404" y="2646528"/>
          <a:ext cx="1804918" cy="564037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2729654701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2180842458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220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110639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29BFF738-87EA-406F-99F5-A6E55E226D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392522"/>
              </p:ext>
            </p:extLst>
          </p:nvPr>
        </p:nvGraphicFramePr>
        <p:xfrm>
          <a:off x="10122824" y="3213033"/>
          <a:ext cx="902459" cy="564037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4000054691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746839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800B86E6-8224-4BA4-9760-506899FD34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048209"/>
              </p:ext>
            </p:extLst>
          </p:nvPr>
        </p:nvGraphicFramePr>
        <p:xfrm>
          <a:off x="2008021" y="2645672"/>
          <a:ext cx="902459" cy="564037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868853268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546477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53D9FEB-C25F-4DC9-984B-9E290D1F77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914967"/>
              </p:ext>
            </p:extLst>
          </p:nvPr>
        </p:nvGraphicFramePr>
        <p:xfrm>
          <a:off x="2006799" y="2647044"/>
          <a:ext cx="902459" cy="564037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868853268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546477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EB9D4A70-65B8-4E88-AA35-2BFDD6005E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738716"/>
              </p:ext>
            </p:extLst>
          </p:nvPr>
        </p:nvGraphicFramePr>
        <p:xfrm>
          <a:off x="2001510" y="2645672"/>
          <a:ext cx="1804918" cy="564037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2729654701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2180842458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220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110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4557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09E41-38A7-45B0-8509-11A53BB820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24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9DE1BE-33EA-4698-8B6A-74C327F12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74027"/>
            <a:ext cx="8751216" cy="766237"/>
          </a:xfrm>
        </p:spPr>
        <p:txBody>
          <a:bodyPr/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Knuth – Morris – Pratt (KMP)</a:t>
            </a:r>
            <a:endParaRPr lang="vi-V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0CB8BAD-44CA-4290-8D5F-89D581E52358}"/>
              </a:ext>
            </a:extLst>
          </p:cNvPr>
          <p:cNvSpPr txBox="1">
            <a:spLocks/>
          </p:cNvSpPr>
          <p:nvPr/>
        </p:nvSpPr>
        <p:spPr>
          <a:xfrm>
            <a:off x="609600" y="1828393"/>
            <a:ext cx="7521200" cy="1892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70" marR="0" lvl="0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40" marR="0" lvl="1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09" marR="0" lvl="2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278" marR="0" lvl="3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848" marR="0" lvl="4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418" marR="0" lvl="5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6987" marR="0" lvl="6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557" marR="0" lvl="7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126" marR="0" lvl="8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95288" indent="0">
              <a:buFont typeface="Barlow Light"/>
              <a:buNone/>
            </a:pPr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Prefix function:</a:t>
            </a:r>
          </a:p>
          <a:p>
            <a:pPr marL="395288" indent="0">
              <a:lnSpc>
                <a:spcPct val="150000"/>
              </a:lnSpc>
              <a:buNone/>
            </a:pPr>
            <a:r>
              <a:rPr lang="en-US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Properties: </a:t>
            </a:r>
            <a:r>
              <a:rPr lang="en-US" sz="2000" b="1" i="1">
                <a:solidFill>
                  <a:srgbClr val="00206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P[0..i] </a:t>
            </a:r>
            <a:r>
              <a:rPr lang="en-US" sz="2000">
                <a:solidFill>
                  <a:srgbClr val="00206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has a border of length </a:t>
            </a:r>
            <a:r>
              <a:rPr lang="en-US" sz="2000" b="1" i="1">
                <a:solidFill>
                  <a:srgbClr val="00206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s(i + 1) – 1.</a:t>
            </a:r>
          </a:p>
          <a:p>
            <a:pPr marL="395288" indent="0">
              <a:lnSpc>
                <a:spcPct val="150000"/>
              </a:lnSpc>
              <a:buNone/>
            </a:pPr>
            <a:r>
              <a:rPr lang="en-US" b="1">
                <a:solidFill>
                  <a:srgbClr val="00206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Proof: </a:t>
            </a:r>
            <a:endParaRPr lang="en-US" sz="2000" b="1">
              <a:solidFill>
                <a:srgbClr val="00206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40A4BF4-1759-439D-BEB5-93528AB6350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2075" y1="40963" x2="42075" y2="40963"/>
                        <a14:foregroundMark x1="42075" y1="40963" x2="42075" y2="40963"/>
                        <a14:foregroundMark x1="47444" y1="45904" x2="47444" y2="45904"/>
                        <a14:foregroundMark x1="47444" y1="45904" x2="47444" y2="459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0800" y="1640264"/>
            <a:ext cx="3784862" cy="3784862"/>
          </a:xfrm>
          <a:prstGeom prst="rect">
            <a:avLst/>
          </a:prstGeom>
        </p:spPr>
      </p:pic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9536AA7C-D311-437D-977E-C7ABC7814F95}"/>
              </a:ext>
            </a:extLst>
          </p:cNvPr>
          <p:cNvGraphicFramePr>
            <a:graphicFrameLocks noGrp="1"/>
          </p:cNvGraphicFramePr>
          <p:nvPr/>
        </p:nvGraphicFramePr>
        <p:xfrm>
          <a:off x="1066278" y="3870746"/>
          <a:ext cx="7837860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1226933133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204090389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178394913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610973876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273651887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028981460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780728048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523550925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600042606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846355579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420390205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551193655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603495122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472888819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43944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713078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0B2C14A-6E5C-4E48-AF1A-B9271250B5E3}"/>
              </a:ext>
            </a:extLst>
          </p:cNvPr>
          <p:cNvGraphicFramePr>
            <a:graphicFrameLocks noGrp="1"/>
          </p:cNvGraphicFramePr>
          <p:nvPr/>
        </p:nvGraphicFramePr>
        <p:xfrm>
          <a:off x="1066278" y="3870746"/>
          <a:ext cx="2612620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2727976721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213347803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002838757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963355930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2392938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38816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C555B85-56B4-4E9D-B70C-897981EBA5C0}"/>
              </a:ext>
            </a:extLst>
          </p:cNvPr>
          <p:cNvSpPr txBox="1"/>
          <p:nvPr/>
        </p:nvSpPr>
        <p:spPr>
          <a:xfrm>
            <a:off x="1143000" y="3470636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  <a:endParaRPr lang="vi-VN" sz="20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FC376F-FB18-48C2-BD6A-E968A98DF93C}"/>
              </a:ext>
            </a:extLst>
          </p:cNvPr>
          <p:cNvSpPr txBox="1"/>
          <p:nvPr/>
        </p:nvSpPr>
        <p:spPr>
          <a:xfrm>
            <a:off x="7429500" y="3470636"/>
            <a:ext cx="263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endParaRPr lang="vi-VN" sz="20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781656-AA5F-444F-9252-C73868E97E71}"/>
              </a:ext>
            </a:extLst>
          </p:cNvPr>
          <p:cNvSpPr txBox="1"/>
          <p:nvPr/>
        </p:nvSpPr>
        <p:spPr>
          <a:xfrm>
            <a:off x="7755537" y="3470636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 + 1</a:t>
            </a:r>
            <a:endParaRPr lang="vi-VN" sz="20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C8092AC-713D-4673-95FC-5A89209436D5}"/>
              </a:ext>
            </a:extLst>
          </p:cNvPr>
          <p:cNvGraphicFramePr>
            <a:graphicFrameLocks noGrp="1"/>
          </p:cNvGraphicFramePr>
          <p:nvPr/>
        </p:nvGraphicFramePr>
        <p:xfrm>
          <a:off x="5770155" y="3870746"/>
          <a:ext cx="2612620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2727976721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213347803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002838757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963355930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2392938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38816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DFBBDD6-9506-48D7-B4BB-928657167938}"/>
              </a:ext>
            </a:extLst>
          </p:cNvPr>
          <p:cNvSpPr txBox="1"/>
          <p:nvPr/>
        </p:nvSpPr>
        <p:spPr>
          <a:xfrm>
            <a:off x="609600" y="4793561"/>
            <a:ext cx="8467725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34290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SzPct val="35000"/>
              <a:buFont typeface="Wingdings 3" panose="05040102010807070707" pitchFamily="18" charset="2"/>
              <a:buChar char="u"/>
            </a:pPr>
            <a:r>
              <a:rPr lang="en-US" sz="2000" b="0" i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Take the longest border </a:t>
            </a:r>
            <a:r>
              <a:rPr lang="en-US" sz="2000" b="1" i="1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</a:t>
            </a:r>
            <a:r>
              <a:rPr lang="en-US" sz="2000" b="0" i="1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US" sz="2000" b="0" i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of </a:t>
            </a:r>
            <a:r>
              <a:rPr lang="en-US" sz="2000" b="1" i="1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P[0..i + 1].</a:t>
            </a:r>
          </a:p>
          <a:p>
            <a:pPr marL="685800" indent="-34290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SzPct val="35000"/>
              <a:buFont typeface="Wingdings 3" panose="05040102010807070707" pitchFamily="18" charset="2"/>
              <a:buChar char="u"/>
            </a:pPr>
            <a:r>
              <a:rPr lang="en-US" sz="2000" b="0" i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Cut the last character from </a:t>
            </a:r>
            <a:r>
              <a:rPr lang="en-US" sz="2000" b="1" i="1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</a:t>
            </a:r>
            <a:r>
              <a:rPr lang="en-US" sz="2000" b="0" i="1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US" sz="2000" b="0" i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it’s a border of </a:t>
            </a:r>
            <a:r>
              <a:rPr lang="en-US" sz="2000" b="1" i="1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P[0..i] </a:t>
            </a:r>
            <a:r>
              <a:rPr lang="en-US" sz="2000" b="0" i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now.</a:t>
            </a:r>
          </a:p>
          <a:p>
            <a:pPr marL="685800" indent="-34290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SzPct val="35000"/>
              <a:buFont typeface="Wingdings 3" panose="05040102010807070707" pitchFamily="18" charset="2"/>
              <a:buChar char="u"/>
            </a:pPr>
            <a:r>
              <a:rPr lang="en-US" sz="20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Corollary: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</a:t>
            </a:r>
            <a:r>
              <a:rPr lang="en-US" sz="2000" b="1" i="1">
                <a:solidFill>
                  <a:schemeClr val="tx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s(i + 1) ≤ s(i) + 1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4D1890E6-6CC7-4D6D-ADB7-C3DF6A012BB1}"/>
              </a:ext>
            </a:extLst>
          </p:cNvPr>
          <p:cNvSpPr/>
          <p:nvPr/>
        </p:nvSpPr>
        <p:spPr>
          <a:xfrm rot="16200000">
            <a:off x="2247588" y="3101881"/>
            <a:ext cx="250001" cy="26126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F0E495-857B-405A-BB42-26F9D20457C7}"/>
              </a:ext>
            </a:extLst>
          </p:cNvPr>
          <p:cNvSpPr txBox="1"/>
          <p:nvPr/>
        </p:nvSpPr>
        <p:spPr>
          <a:xfrm>
            <a:off x="2195296" y="4473008"/>
            <a:ext cx="354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</a:t>
            </a:r>
            <a:endParaRPr lang="vi-VN" sz="20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471D42DE-26BF-4D54-B983-AB87F23EC522}"/>
              </a:ext>
            </a:extLst>
          </p:cNvPr>
          <p:cNvSpPr/>
          <p:nvPr/>
        </p:nvSpPr>
        <p:spPr>
          <a:xfrm rot="16200000">
            <a:off x="6951465" y="3101881"/>
            <a:ext cx="250001" cy="26126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A79000-A36A-48DF-B930-3A5C294191AC}"/>
              </a:ext>
            </a:extLst>
          </p:cNvPr>
          <p:cNvSpPr txBox="1"/>
          <p:nvPr/>
        </p:nvSpPr>
        <p:spPr>
          <a:xfrm>
            <a:off x="6899174" y="4473008"/>
            <a:ext cx="354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</a:t>
            </a:r>
            <a:endParaRPr lang="vi-VN" sz="20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9440C041-5591-4317-AAD4-E66B600174B6}"/>
              </a:ext>
            </a:extLst>
          </p:cNvPr>
          <p:cNvGraphicFramePr>
            <a:graphicFrameLocks noGrp="1"/>
          </p:cNvGraphicFramePr>
          <p:nvPr/>
        </p:nvGraphicFramePr>
        <p:xfrm>
          <a:off x="1066278" y="3870746"/>
          <a:ext cx="2612620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2727976721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213347803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002838757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963355930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2392938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388165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DD07195-7050-4F53-87A5-A808E3DA0DD3}"/>
              </a:ext>
            </a:extLst>
          </p:cNvPr>
          <p:cNvGraphicFramePr>
            <a:graphicFrameLocks noGrp="1"/>
          </p:cNvGraphicFramePr>
          <p:nvPr/>
        </p:nvGraphicFramePr>
        <p:xfrm>
          <a:off x="1064014" y="3870278"/>
          <a:ext cx="2090096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01543">
                  <a:extLst>
                    <a:ext uri="{9D8B030D-6E8A-4147-A177-3AD203B41FA5}">
                      <a16:colId xmlns:a16="http://schemas.microsoft.com/office/drawing/2014/main" val="40301621"/>
                    </a:ext>
                  </a:extLst>
                </a:gridCol>
                <a:gridCol w="285467">
                  <a:extLst>
                    <a:ext uri="{9D8B030D-6E8A-4147-A177-3AD203B41FA5}">
                      <a16:colId xmlns:a16="http://schemas.microsoft.com/office/drawing/2014/main" val="1578826435"/>
                    </a:ext>
                  </a:extLst>
                </a:gridCol>
                <a:gridCol w="601543">
                  <a:extLst>
                    <a:ext uri="{9D8B030D-6E8A-4147-A177-3AD203B41FA5}">
                      <a16:colId xmlns:a16="http://schemas.microsoft.com/office/drawing/2014/main" val="2662384625"/>
                    </a:ext>
                  </a:extLst>
                </a:gridCol>
                <a:gridCol w="601543">
                  <a:extLst>
                    <a:ext uri="{9D8B030D-6E8A-4147-A177-3AD203B41FA5}">
                      <a16:colId xmlns:a16="http://schemas.microsoft.com/office/drawing/2014/main" val="42669527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465440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A746037B-4750-4D79-821F-9EB693DB1D11}"/>
              </a:ext>
            </a:extLst>
          </p:cNvPr>
          <p:cNvGraphicFramePr>
            <a:graphicFrameLocks noGrp="1"/>
          </p:cNvGraphicFramePr>
          <p:nvPr/>
        </p:nvGraphicFramePr>
        <p:xfrm>
          <a:off x="5768350" y="3870278"/>
          <a:ext cx="2090096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40301621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578826435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662384625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42669527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465440"/>
                  </a:ext>
                </a:extLst>
              </a:tr>
            </a:tbl>
          </a:graphicData>
        </a:graphic>
      </p:graphicFrame>
      <p:sp>
        <p:nvSpPr>
          <p:cNvPr id="23" name="Left Brace 22">
            <a:extLst>
              <a:ext uri="{FF2B5EF4-FFF2-40B4-BE49-F238E27FC236}">
                <a16:creationId xmlns:a16="http://schemas.microsoft.com/office/drawing/2014/main" id="{C8766506-FCBF-48F5-B76E-E879AB04628B}"/>
              </a:ext>
            </a:extLst>
          </p:cNvPr>
          <p:cNvSpPr/>
          <p:nvPr/>
        </p:nvSpPr>
        <p:spPr>
          <a:xfrm rot="16200000">
            <a:off x="1986782" y="3363143"/>
            <a:ext cx="250001" cy="209009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AE9CA3-716C-4AFD-9EAB-007DCB9D36DE}"/>
              </a:ext>
            </a:extLst>
          </p:cNvPr>
          <p:cNvSpPr txBox="1"/>
          <p:nvPr/>
        </p:nvSpPr>
        <p:spPr>
          <a:xfrm>
            <a:off x="1907916" y="4473008"/>
            <a:ext cx="433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w’</a:t>
            </a:r>
            <a:endParaRPr lang="vi-VN" sz="20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0E53D1F8-5229-4DD4-BE90-D01A914FA9BB}"/>
              </a:ext>
            </a:extLst>
          </p:cNvPr>
          <p:cNvSpPr/>
          <p:nvPr/>
        </p:nvSpPr>
        <p:spPr>
          <a:xfrm rot="16200000">
            <a:off x="6688398" y="3362345"/>
            <a:ext cx="250001" cy="209009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6C0FCD-28E9-4645-ADAF-E4A4FFD0CA11}"/>
              </a:ext>
            </a:extLst>
          </p:cNvPr>
          <p:cNvSpPr txBox="1"/>
          <p:nvPr/>
        </p:nvSpPr>
        <p:spPr>
          <a:xfrm>
            <a:off x="6609532" y="4472210"/>
            <a:ext cx="433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w’</a:t>
            </a:r>
            <a:endParaRPr lang="vi-VN" sz="20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17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8" grpId="0"/>
      <p:bldP spid="18" grpId="1"/>
      <p:bldP spid="19" grpId="0" animBg="1"/>
      <p:bldP spid="19" grpId="1" animBg="1"/>
      <p:bldP spid="20" grpId="0"/>
      <p:bldP spid="20" grpId="1"/>
      <p:bldP spid="23" grpId="0" animBg="1"/>
      <p:bldP spid="24" grpId="0"/>
      <p:bldP spid="25" grpId="0" animBg="1"/>
      <p:bldP spid="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09E41-38A7-45B0-8509-11A53BB820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25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9DE1BE-33EA-4698-8B6A-74C327F12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74027"/>
            <a:ext cx="8751216" cy="766237"/>
          </a:xfrm>
        </p:spPr>
        <p:txBody>
          <a:bodyPr/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Knuth – Morris – Pratt (KMP)</a:t>
            </a:r>
            <a:endParaRPr lang="vi-V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0CB8BAD-44CA-4290-8D5F-89D581E52358}"/>
              </a:ext>
            </a:extLst>
          </p:cNvPr>
          <p:cNvSpPr txBox="1">
            <a:spLocks/>
          </p:cNvSpPr>
          <p:nvPr/>
        </p:nvSpPr>
        <p:spPr>
          <a:xfrm>
            <a:off x="609600" y="1828393"/>
            <a:ext cx="7521200" cy="1892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70" marR="0" lvl="0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40" marR="0" lvl="1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09" marR="0" lvl="2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278" marR="0" lvl="3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848" marR="0" lvl="4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418" marR="0" lvl="5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6987" marR="0" lvl="6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557" marR="0" lvl="7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126" marR="0" lvl="8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95288" indent="0">
              <a:buFont typeface="Barlow Light"/>
              <a:buNone/>
            </a:pPr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Prefix function:</a:t>
            </a:r>
          </a:p>
          <a:p>
            <a:pPr marL="395288" indent="0">
              <a:lnSpc>
                <a:spcPct val="150000"/>
              </a:lnSpc>
              <a:buNone/>
            </a:pPr>
            <a:r>
              <a:rPr lang="en-US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Enumerating borders:</a:t>
            </a:r>
          </a:p>
          <a:p>
            <a:pPr marL="395288" indent="0">
              <a:lnSpc>
                <a:spcPct val="150000"/>
              </a:lnSpc>
              <a:buNone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If</a:t>
            </a:r>
            <a:r>
              <a:rPr lang="en-US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US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s(i) &gt; 0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then all borders of </a:t>
            </a:r>
            <a:r>
              <a:rPr lang="en-US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P[0..i] 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but for the longest one are also borders of </a:t>
            </a:r>
            <a:r>
              <a:rPr lang="en-US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P[0..s(i) − 1].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40A4BF4-1759-439D-BEB5-93528AB6350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2075" y1="40963" x2="42075" y2="40963"/>
                        <a14:foregroundMark x1="42075" y1="40963" x2="42075" y2="40963"/>
                        <a14:foregroundMark x1="47444" y1="45904" x2="47444" y2="45904"/>
                        <a14:foregroundMark x1="47444" y1="45904" x2="47444" y2="459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0800" y="1640264"/>
            <a:ext cx="3784862" cy="3784862"/>
          </a:xfrm>
          <a:prstGeom prst="rect">
            <a:avLst/>
          </a:prstGeom>
        </p:spPr>
      </p:pic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9536AA7C-D311-437D-977E-C7ABC7814F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566011"/>
              </p:ext>
            </p:extLst>
          </p:nvPr>
        </p:nvGraphicFramePr>
        <p:xfrm>
          <a:off x="1019144" y="4841752"/>
          <a:ext cx="7837860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1226933133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204090389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178394913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610973876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273651887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028981460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780728048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523550925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600042606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846355579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420390205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551193655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603495122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472888819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43944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713078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C555B85-56B4-4E9D-B70C-897981EBA5C0}"/>
              </a:ext>
            </a:extLst>
          </p:cNvPr>
          <p:cNvSpPr txBox="1"/>
          <p:nvPr/>
        </p:nvSpPr>
        <p:spPr>
          <a:xfrm>
            <a:off x="1095866" y="4441642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  <a:endParaRPr lang="vi-VN" sz="20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FC376F-FB18-48C2-BD6A-E968A98DF93C}"/>
              </a:ext>
            </a:extLst>
          </p:cNvPr>
          <p:cNvSpPr txBox="1"/>
          <p:nvPr/>
        </p:nvSpPr>
        <p:spPr>
          <a:xfrm>
            <a:off x="7382366" y="4441642"/>
            <a:ext cx="263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endParaRPr lang="vi-VN" sz="20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5EAD200-D0D6-49EE-B9C3-34FFB1899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346581"/>
              </p:ext>
            </p:extLst>
          </p:nvPr>
        </p:nvGraphicFramePr>
        <p:xfrm>
          <a:off x="1019144" y="4841752"/>
          <a:ext cx="2612620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890227910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4232457871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448899552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436281101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561078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u</a:t>
                      </a:r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u</a:t>
                      </a:r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007837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E4115467-2D7D-490F-A8EE-7C61D2ABD5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46145"/>
              </p:ext>
            </p:extLst>
          </p:nvPr>
        </p:nvGraphicFramePr>
        <p:xfrm>
          <a:off x="5197933" y="4841752"/>
          <a:ext cx="2612620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890227910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4232457871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448899552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436281101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561078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u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007837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4A33AA69-BA91-4310-B785-616C1DF7762F}"/>
              </a:ext>
            </a:extLst>
          </p:cNvPr>
          <p:cNvGrpSpPr/>
          <p:nvPr/>
        </p:nvGrpSpPr>
        <p:grpSpPr>
          <a:xfrm>
            <a:off x="1019144" y="5248850"/>
            <a:ext cx="2612620" cy="650112"/>
            <a:chOff x="1019145" y="5281185"/>
            <a:chExt cx="2612620" cy="650112"/>
          </a:xfrm>
        </p:grpSpPr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05DD7174-65E6-47EA-9F0C-60515B452AC2}"/>
                </a:ext>
              </a:extLst>
            </p:cNvPr>
            <p:cNvSpPr/>
            <p:nvPr/>
          </p:nvSpPr>
          <p:spPr>
            <a:xfrm rot="16200000">
              <a:off x="2200454" y="4099876"/>
              <a:ext cx="250001" cy="261262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66BFDCC-9421-41C1-883B-9F53A252F2E4}"/>
                </a:ext>
              </a:extLst>
            </p:cNvPr>
            <p:cNvSpPr txBox="1"/>
            <p:nvPr/>
          </p:nvSpPr>
          <p:spPr>
            <a:xfrm>
              <a:off x="2037554" y="5531187"/>
              <a:ext cx="5757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s(i)</a:t>
              </a:r>
              <a:endParaRPr lang="vi-VN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19EE00E-2BB3-4E12-AA49-C8D38AD58FA9}"/>
              </a:ext>
            </a:extLst>
          </p:cNvPr>
          <p:cNvGrpSpPr/>
          <p:nvPr/>
        </p:nvGrpSpPr>
        <p:grpSpPr>
          <a:xfrm>
            <a:off x="5197933" y="5248850"/>
            <a:ext cx="2612620" cy="650112"/>
            <a:chOff x="1019145" y="5281185"/>
            <a:chExt cx="2612620" cy="650112"/>
          </a:xfrm>
        </p:grpSpPr>
        <p:sp>
          <p:nvSpPr>
            <p:cNvPr id="32" name="Left Brace 31">
              <a:extLst>
                <a:ext uri="{FF2B5EF4-FFF2-40B4-BE49-F238E27FC236}">
                  <a16:creationId xmlns:a16="http://schemas.microsoft.com/office/drawing/2014/main" id="{C1475296-A466-4C87-B7E4-3539949BD4BD}"/>
                </a:ext>
              </a:extLst>
            </p:cNvPr>
            <p:cNvSpPr/>
            <p:nvPr/>
          </p:nvSpPr>
          <p:spPr>
            <a:xfrm rot="16200000">
              <a:off x="2200454" y="4099876"/>
              <a:ext cx="250001" cy="261262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4B3DA3-6B28-47E5-800B-0818565F9643}"/>
                </a:ext>
              </a:extLst>
            </p:cNvPr>
            <p:cNvSpPr txBox="1"/>
            <p:nvPr/>
          </p:nvSpPr>
          <p:spPr>
            <a:xfrm>
              <a:off x="2037554" y="5531187"/>
              <a:ext cx="5757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s(i)</a:t>
              </a:r>
              <a:endParaRPr lang="vi-VN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sp>
        <p:nvSpPr>
          <p:cNvPr id="44" name="Arc 43">
            <a:extLst>
              <a:ext uri="{FF2B5EF4-FFF2-40B4-BE49-F238E27FC236}">
                <a16:creationId xmlns:a16="http://schemas.microsoft.com/office/drawing/2014/main" id="{4A7AFCD2-4B5B-46CA-A7B6-DDE294E11E9B}"/>
              </a:ext>
            </a:extLst>
          </p:cNvPr>
          <p:cNvSpPr/>
          <p:nvPr/>
        </p:nvSpPr>
        <p:spPr>
          <a:xfrm>
            <a:off x="3271101" y="4168132"/>
            <a:ext cx="4242872" cy="2014201"/>
          </a:xfrm>
          <a:prstGeom prst="arc">
            <a:avLst>
              <a:gd name="adj1" fmla="val 11351108"/>
              <a:gd name="adj2" fmla="val 21035341"/>
            </a:avLst>
          </a:prstGeom>
          <a:ln w="15875"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45365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739ED9-866C-4CC5-9890-C0C299575F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26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A213AD-D023-4CA9-AC04-438BF97D3CE5}"/>
              </a:ext>
            </a:extLst>
          </p:cNvPr>
          <p:cNvSpPr txBox="1">
            <a:spLocks/>
          </p:cNvSpPr>
          <p:nvPr/>
        </p:nvSpPr>
        <p:spPr>
          <a:xfrm>
            <a:off x="609600" y="650045"/>
            <a:ext cx="7521200" cy="1892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70" marR="0" lvl="0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40" marR="0" lvl="1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09" marR="0" lvl="2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278" marR="0" lvl="3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848" marR="0" lvl="4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418" marR="0" lvl="5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6987" marR="0" lvl="6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557" marR="0" lvl="7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126" marR="0" lvl="8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95288" indent="0">
              <a:lnSpc>
                <a:spcPct val="150000"/>
              </a:lnSpc>
              <a:buNone/>
            </a:pPr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Enumerating borders:</a:t>
            </a:r>
          </a:p>
          <a:p>
            <a:pPr marL="395288" indent="0">
              <a:lnSpc>
                <a:spcPct val="150000"/>
              </a:lnSpc>
              <a:buNone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If</a:t>
            </a:r>
            <a:r>
              <a:rPr lang="en-US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US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s(i) &gt; 0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then all borders of </a:t>
            </a:r>
            <a:r>
              <a:rPr lang="en-US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P[0..i] 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but for the longest one are also borders of </a:t>
            </a:r>
            <a:r>
              <a:rPr lang="en-US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P[0..s(i) − 1].</a:t>
            </a:r>
          </a:p>
          <a:p>
            <a:pPr marL="395288" indent="0">
              <a:lnSpc>
                <a:spcPct val="150000"/>
              </a:lnSpc>
              <a:buNone/>
            </a:pPr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Proof: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066034D-89BD-4C8C-8092-C871205D23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350678"/>
              </p:ext>
            </p:extLst>
          </p:nvPr>
        </p:nvGraphicFramePr>
        <p:xfrm>
          <a:off x="2177070" y="3464850"/>
          <a:ext cx="7837860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1226933133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204090389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178394913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610973876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273651887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028981460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780728048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523550925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600042606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846355579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420390205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551193655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603495122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472888819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43944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713078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F9D0F69-BB00-4EA2-A689-AD1F90914848}"/>
              </a:ext>
            </a:extLst>
          </p:cNvPr>
          <p:cNvSpPr txBox="1"/>
          <p:nvPr/>
        </p:nvSpPr>
        <p:spPr>
          <a:xfrm>
            <a:off x="2253792" y="30647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  <a:endParaRPr lang="vi-VN" sz="20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31CCDC-E8D7-4AF2-B138-3E760F238166}"/>
              </a:ext>
            </a:extLst>
          </p:cNvPr>
          <p:cNvSpPr txBox="1"/>
          <p:nvPr/>
        </p:nvSpPr>
        <p:spPr>
          <a:xfrm>
            <a:off x="8540292" y="3064740"/>
            <a:ext cx="263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endParaRPr lang="vi-VN" sz="20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1CD16E-52DE-4A0E-9A12-7BDA9E1B60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651883"/>
              </p:ext>
            </p:extLst>
          </p:nvPr>
        </p:nvGraphicFramePr>
        <p:xfrm>
          <a:off x="2177070" y="3464850"/>
          <a:ext cx="2612620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890227910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4232457871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448899552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436281101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561078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007837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E7E63BB-4373-44BF-916D-917BF81AB3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202918"/>
              </p:ext>
            </p:extLst>
          </p:nvPr>
        </p:nvGraphicFramePr>
        <p:xfrm>
          <a:off x="6348050" y="3464850"/>
          <a:ext cx="2612620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890227910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4232457871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448899552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436281101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561078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007837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C7668811-F25F-4505-A03E-F7EB703FF5AB}"/>
              </a:ext>
            </a:extLst>
          </p:cNvPr>
          <p:cNvGrpSpPr/>
          <p:nvPr/>
        </p:nvGrpSpPr>
        <p:grpSpPr>
          <a:xfrm>
            <a:off x="2177070" y="3878180"/>
            <a:ext cx="2612620" cy="650112"/>
            <a:chOff x="1019145" y="5281185"/>
            <a:chExt cx="2612620" cy="650112"/>
          </a:xfrm>
        </p:grpSpPr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11A495DF-2365-40D2-AFAD-14D78C0BEE44}"/>
                </a:ext>
              </a:extLst>
            </p:cNvPr>
            <p:cNvSpPr/>
            <p:nvPr/>
          </p:nvSpPr>
          <p:spPr>
            <a:xfrm rot="16200000">
              <a:off x="2200454" y="4099876"/>
              <a:ext cx="250001" cy="261262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DF9E31-9475-4B5F-A42B-4E6C5D719B02}"/>
                </a:ext>
              </a:extLst>
            </p:cNvPr>
            <p:cNvSpPr txBox="1"/>
            <p:nvPr/>
          </p:nvSpPr>
          <p:spPr>
            <a:xfrm>
              <a:off x="2037554" y="5531187"/>
              <a:ext cx="5757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s(i)</a:t>
              </a:r>
              <a:endParaRPr lang="vi-VN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0AEF582-70DF-42E1-AF48-50E5DAFB815F}"/>
              </a:ext>
            </a:extLst>
          </p:cNvPr>
          <p:cNvGrpSpPr/>
          <p:nvPr/>
        </p:nvGrpSpPr>
        <p:grpSpPr>
          <a:xfrm>
            <a:off x="6348050" y="3878180"/>
            <a:ext cx="2612620" cy="650112"/>
            <a:chOff x="1019145" y="5281185"/>
            <a:chExt cx="2612620" cy="650112"/>
          </a:xfrm>
        </p:grpSpPr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93B9AECE-2FDC-4E32-95EC-4ED0B8A039C8}"/>
                </a:ext>
              </a:extLst>
            </p:cNvPr>
            <p:cNvSpPr/>
            <p:nvPr/>
          </p:nvSpPr>
          <p:spPr>
            <a:xfrm rot="16200000">
              <a:off x="2200454" y="4099876"/>
              <a:ext cx="250001" cy="261262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0031E32-6237-4692-8D41-D31834EDACC2}"/>
                </a:ext>
              </a:extLst>
            </p:cNvPr>
            <p:cNvSpPr txBox="1"/>
            <p:nvPr/>
          </p:nvSpPr>
          <p:spPr>
            <a:xfrm>
              <a:off x="2037554" y="5531187"/>
              <a:ext cx="5757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s(i)</a:t>
              </a:r>
              <a:endParaRPr lang="vi-VN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95838455-8330-4410-B597-444954071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479980"/>
              </p:ext>
            </p:extLst>
          </p:nvPr>
        </p:nvGraphicFramePr>
        <p:xfrm>
          <a:off x="2177069" y="3464850"/>
          <a:ext cx="522524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5129469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u</a:t>
                      </a:r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191431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2342853-ECF8-4460-8E31-EA080AE69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351377"/>
              </p:ext>
            </p:extLst>
          </p:nvPr>
        </p:nvGraphicFramePr>
        <p:xfrm>
          <a:off x="8438146" y="3464850"/>
          <a:ext cx="522524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5129469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u</a:t>
                      </a:r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191431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9EB13338-E6C6-4BE8-A997-98319C089EC3}"/>
              </a:ext>
            </a:extLst>
          </p:cNvPr>
          <p:cNvSpPr txBox="1"/>
          <p:nvPr/>
        </p:nvSpPr>
        <p:spPr>
          <a:xfrm>
            <a:off x="609600" y="4521119"/>
            <a:ext cx="8467725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34290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SzPct val="35000"/>
              <a:buFont typeface="Wingdings 3" panose="05040102010807070707" pitchFamily="18" charset="2"/>
              <a:buChar char="u"/>
            </a:pP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Let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be a border of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P[0..i] 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such that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|u| &lt; s(i).</a:t>
            </a:r>
          </a:p>
          <a:p>
            <a:pPr marL="685800" indent="-34290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SzPct val="35000"/>
              <a:buFont typeface="Wingdings 3" panose="05040102010807070707" pitchFamily="18" charset="2"/>
              <a:buChar char="u"/>
            </a:pP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Then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</a:t>
            </a:r>
            <a:r>
              <a:rPr lang="en-US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is both a prefix and a suffix of </a:t>
            </a:r>
            <a:r>
              <a:rPr lang="pl-PL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P[0..s(i) − 1]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  <a:p>
            <a:pPr marL="685800" indent="-34290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SzPct val="35000"/>
              <a:buFont typeface="Wingdings 3" panose="05040102010807070707" pitchFamily="18" charset="2"/>
              <a:buChar char="u"/>
            </a:pPr>
            <a:r>
              <a:rPr lang="pl-PL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 ≠ P[0..s(i) − 1]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is a border of </a:t>
            </a:r>
            <a:r>
              <a:rPr lang="pl-PL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P[0..s(i) − 1]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1C4994B-9794-4A07-AE02-9708FDCCA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479980"/>
              </p:ext>
            </p:extLst>
          </p:nvPr>
        </p:nvGraphicFramePr>
        <p:xfrm>
          <a:off x="4267165" y="3464850"/>
          <a:ext cx="522524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5129469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u</a:t>
                      </a:r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191431"/>
                  </a:ext>
                </a:extLst>
              </a:tr>
            </a:tbl>
          </a:graphicData>
        </a:graphic>
      </p:graphicFrame>
      <p:sp>
        <p:nvSpPr>
          <p:cNvPr id="24" name="Arc 23">
            <a:extLst>
              <a:ext uri="{FF2B5EF4-FFF2-40B4-BE49-F238E27FC236}">
                <a16:creationId xmlns:a16="http://schemas.microsoft.com/office/drawing/2014/main" id="{41C7F963-39B9-44F0-8DEB-81CA0196AFEE}"/>
              </a:ext>
            </a:extLst>
          </p:cNvPr>
          <p:cNvSpPr/>
          <p:nvPr/>
        </p:nvSpPr>
        <p:spPr>
          <a:xfrm>
            <a:off x="4429027" y="2758432"/>
            <a:ext cx="4242872" cy="2014201"/>
          </a:xfrm>
          <a:prstGeom prst="arc">
            <a:avLst>
              <a:gd name="adj1" fmla="val 11351108"/>
              <a:gd name="adj2" fmla="val 21035341"/>
            </a:avLst>
          </a:prstGeom>
          <a:ln w="15875"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8864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739ED9-866C-4CC5-9890-C0C299575F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27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A213AD-D023-4CA9-AC04-438BF97D3CE5}"/>
              </a:ext>
            </a:extLst>
          </p:cNvPr>
          <p:cNvSpPr txBox="1">
            <a:spLocks/>
          </p:cNvSpPr>
          <p:nvPr/>
        </p:nvSpPr>
        <p:spPr>
          <a:xfrm>
            <a:off x="609600" y="650045"/>
            <a:ext cx="7521200" cy="1892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70" marR="0" lvl="0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40" marR="0" lvl="1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09" marR="0" lvl="2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278" marR="0" lvl="3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848" marR="0" lvl="4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418" marR="0" lvl="5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6987" marR="0" lvl="6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557" marR="0" lvl="7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126" marR="0" lvl="8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95288" indent="0">
              <a:lnSpc>
                <a:spcPct val="150000"/>
              </a:lnSpc>
              <a:buNone/>
            </a:pPr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Enumerating borders:</a:t>
            </a:r>
          </a:p>
          <a:p>
            <a:pPr marL="395288" indent="0">
              <a:lnSpc>
                <a:spcPct val="150000"/>
              </a:lnSpc>
              <a:buNone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All border of </a:t>
            </a:r>
            <a:r>
              <a:rPr lang="en-US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P[0..i] 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 be enumerated by taking the longest border </a:t>
            </a:r>
            <a:r>
              <a:rPr lang="en-US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</a:t>
            </a:r>
            <a:r>
              <a:rPr lang="en-US" b="1" i="1" baseline="-25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of </a:t>
            </a:r>
            <a:r>
              <a:rPr lang="en-US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P[0..i]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then the longest </a:t>
            </a:r>
            <a:r>
              <a:rPr lang="en-US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</a:t>
            </a:r>
            <a:r>
              <a:rPr lang="en-US" b="1" i="1" baseline="-25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of </a:t>
            </a:r>
            <a:r>
              <a:rPr lang="en-US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</a:t>
            </a:r>
            <a:r>
              <a:rPr lang="en-US" b="1" i="1" baseline="-25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then the longest border </a:t>
            </a:r>
            <a:r>
              <a:rPr lang="en-US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</a:t>
            </a:r>
            <a:r>
              <a:rPr lang="en-US" b="1" i="1" baseline="-25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r>
              <a:rPr lang="en-US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of </a:t>
            </a:r>
            <a:r>
              <a:rPr lang="en-US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</a:t>
            </a:r>
            <a:r>
              <a:rPr lang="en-US" b="1" i="1" baseline="-25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…, and so on.</a:t>
            </a:r>
            <a:endParaRPr lang="en-US" b="1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5269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7C09783F-7FC3-4DCB-9DD1-8C12515DF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8336" y="2053969"/>
            <a:ext cx="3523618" cy="29493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09E41-38A7-45B0-8509-11A53BB820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28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9DE1BE-33EA-4698-8B6A-74C327F12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74027"/>
            <a:ext cx="8751216" cy="766237"/>
          </a:xfrm>
        </p:spPr>
        <p:txBody>
          <a:bodyPr/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Knuth – Morris – Pratt (KMP)</a:t>
            </a:r>
            <a:endParaRPr lang="vi-V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0CB8BAD-44CA-4290-8D5F-89D581E52358}"/>
              </a:ext>
            </a:extLst>
          </p:cNvPr>
          <p:cNvSpPr txBox="1">
            <a:spLocks/>
          </p:cNvSpPr>
          <p:nvPr/>
        </p:nvSpPr>
        <p:spPr>
          <a:xfrm>
            <a:off x="578610" y="1828085"/>
            <a:ext cx="7521200" cy="1284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70" marR="0" lvl="0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40" marR="0" lvl="1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09" marR="0" lvl="2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278" marR="0" lvl="3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848" marR="0" lvl="4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418" marR="0" lvl="5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6987" marR="0" lvl="6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557" marR="0" lvl="7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126" marR="0" lvl="8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95288" indent="0">
              <a:buFont typeface="Barlow Light"/>
              <a:buNone/>
            </a:pPr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Prefix function:</a:t>
            </a:r>
          </a:p>
          <a:p>
            <a:pPr marL="395288" indent="0">
              <a:lnSpc>
                <a:spcPct val="150000"/>
              </a:lnSpc>
              <a:buNone/>
            </a:pPr>
            <a:r>
              <a:rPr lang="en-US" sz="2000" b="1">
                <a:solidFill>
                  <a:srgbClr val="00206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Computing</a:t>
            </a:r>
            <a:r>
              <a:rPr lang="en-US" sz="2000" b="1" i="1">
                <a:solidFill>
                  <a:srgbClr val="00206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s(i + 1):</a:t>
            </a:r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9536AA7C-D311-437D-977E-C7ABC7814F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297747"/>
              </p:ext>
            </p:extLst>
          </p:nvPr>
        </p:nvGraphicFramePr>
        <p:xfrm>
          <a:off x="1066278" y="3369902"/>
          <a:ext cx="7837860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1226933133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204090389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178394913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610973876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273651887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028981460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780728048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523550925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600042606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846355579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420390205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551193655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603495122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472888819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43944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713078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C555B85-56B4-4E9D-B70C-897981EBA5C0}"/>
              </a:ext>
            </a:extLst>
          </p:cNvPr>
          <p:cNvSpPr txBox="1"/>
          <p:nvPr/>
        </p:nvSpPr>
        <p:spPr>
          <a:xfrm>
            <a:off x="1161854" y="2969792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  <a:endParaRPr lang="vi-VN" sz="20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FC376F-FB18-48C2-BD6A-E968A98DF93C}"/>
              </a:ext>
            </a:extLst>
          </p:cNvPr>
          <p:cNvSpPr txBox="1"/>
          <p:nvPr/>
        </p:nvSpPr>
        <p:spPr>
          <a:xfrm>
            <a:off x="7448354" y="2969792"/>
            <a:ext cx="263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endParaRPr lang="vi-VN" sz="20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781656-AA5F-444F-9252-C73868E97E71}"/>
              </a:ext>
            </a:extLst>
          </p:cNvPr>
          <p:cNvSpPr txBox="1"/>
          <p:nvPr/>
        </p:nvSpPr>
        <p:spPr>
          <a:xfrm>
            <a:off x="7774391" y="2969792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 + 1</a:t>
            </a:r>
            <a:endParaRPr lang="vi-VN" sz="20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3C3F51DC-A2AB-4A4B-823D-FE02BD4586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058966"/>
              </p:ext>
            </p:extLst>
          </p:nvPr>
        </p:nvGraphicFramePr>
        <p:xfrm>
          <a:off x="1066278" y="3369902"/>
          <a:ext cx="2090096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890227910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4232457871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448899552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436281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00783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D3EABE5A-24EC-4CF2-A43E-1BD64E17D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328148"/>
              </p:ext>
            </p:extLst>
          </p:nvPr>
        </p:nvGraphicFramePr>
        <p:xfrm>
          <a:off x="5779856" y="3369902"/>
          <a:ext cx="2090096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4232457871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448899552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436281101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561078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007837"/>
                  </a:ext>
                </a:extLst>
              </a:tr>
            </a:tbl>
          </a:graphicData>
        </a:graphic>
      </p:graphicFrame>
      <p:grpSp>
        <p:nvGrpSpPr>
          <p:cNvPr id="29" name="Group 28">
            <a:extLst>
              <a:ext uri="{FF2B5EF4-FFF2-40B4-BE49-F238E27FC236}">
                <a16:creationId xmlns:a16="http://schemas.microsoft.com/office/drawing/2014/main" id="{787AFA93-F4EF-45E0-A340-699AFDB965AF}"/>
              </a:ext>
            </a:extLst>
          </p:cNvPr>
          <p:cNvGrpSpPr/>
          <p:nvPr/>
        </p:nvGrpSpPr>
        <p:grpSpPr>
          <a:xfrm>
            <a:off x="1066278" y="3770863"/>
            <a:ext cx="2086497" cy="650112"/>
            <a:chOff x="1019145" y="5281185"/>
            <a:chExt cx="2612620" cy="650112"/>
          </a:xfrm>
        </p:grpSpPr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C9F92B35-9A05-410B-92F5-25C176C3327F}"/>
                </a:ext>
              </a:extLst>
            </p:cNvPr>
            <p:cNvSpPr/>
            <p:nvPr/>
          </p:nvSpPr>
          <p:spPr>
            <a:xfrm rot="16200000">
              <a:off x="2200454" y="4099876"/>
              <a:ext cx="250001" cy="261262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B11C93B-EA02-4EB1-A3E5-5EF2F1A5801B}"/>
                </a:ext>
              </a:extLst>
            </p:cNvPr>
            <p:cNvSpPr txBox="1"/>
            <p:nvPr/>
          </p:nvSpPr>
          <p:spPr>
            <a:xfrm>
              <a:off x="2037554" y="5531187"/>
              <a:ext cx="5757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s(i)</a:t>
              </a:r>
              <a:endParaRPr lang="vi-VN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086B785-ED3E-43B4-B974-5622BCAA9731}"/>
              </a:ext>
            </a:extLst>
          </p:cNvPr>
          <p:cNvGrpSpPr/>
          <p:nvPr/>
        </p:nvGrpSpPr>
        <p:grpSpPr>
          <a:xfrm>
            <a:off x="5783454" y="3770863"/>
            <a:ext cx="2086498" cy="650112"/>
            <a:chOff x="1019145" y="5281185"/>
            <a:chExt cx="2612620" cy="650112"/>
          </a:xfrm>
        </p:grpSpPr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8D089EEA-E738-4BC2-9FAA-4B76150A327A}"/>
                </a:ext>
              </a:extLst>
            </p:cNvPr>
            <p:cNvSpPr/>
            <p:nvPr/>
          </p:nvSpPr>
          <p:spPr>
            <a:xfrm rot="16200000">
              <a:off x="2200454" y="4099876"/>
              <a:ext cx="250001" cy="261262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79DA098-1AA0-4172-8197-63D61239212B}"/>
                </a:ext>
              </a:extLst>
            </p:cNvPr>
            <p:cNvSpPr txBox="1"/>
            <p:nvPr/>
          </p:nvSpPr>
          <p:spPr>
            <a:xfrm>
              <a:off x="2037554" y="5531187"/>
              <a:ext cx="5757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s(i)</a:t>
              </a:r>
              <a:endParaRPr lang="vi-VN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D93C442-1A48-40B7-9B49-977C8EC9D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705269"/>
              </p:ext>
            </p:extLst>
          </p:nvPr>
        </p:nvGraphicFramePr>
        <p:xfrm>
          <a:off x="3152776" y="3369902"/>
          <a:ext cx="522524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3080632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x</a:t>
                      </a:r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6509788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D5C35C4E-0115-42B1-B0F5-29AD4665C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756710"/>
              </p:ext>
            </p:extLst>
          </p:nvPr>
        </p:nvGraphicFramePr>
        <p:xfrm>
          <a:off x="7862635" y="3369902"/>
          <a:ext cx="522524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3080632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x</a:t>
                      </a:r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6509788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20964F28-6D9F-437C-9311-1D38E6A45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959602"/>
              </p:ext>
            </p:extLst>
          </p:nvPr>
        </p:nvGraphicFramePr>
        <p:xfrm>
          <a:off x="3152776" y="3369902"/>
          <a:ext cx="522524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3080632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x</a:t>
                      </a:r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509788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B261DF30-D0E4-4CC7-9453-9BA50E165B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232626"/>
              </p:ext>
            </p:extLst>
          </p:nvPr>
        </p:nvGraphicFramePr>
        <p:xfrm>
          <a:off x="7862635" y="3369902"/>
          <a:ext cx="522524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3080632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x</a:t>
                      </a:r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509788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909F0C50-B6CE-4430-91AF-AF2BBC2AEBEF}"/>
              </a:ext>
            </a:extLst>
          </p:cNvPr>
          <p:cNvGrpSpPr/>
          <p:nvPr/>
        </p:nvGrpSpPr>
        <p:grpSpPr>
          <a:xfrm>
            <a:off x="1066278" y="3770012"/>
            <a:ext cx="2609022" cy="675090"/>
            <a:chOff x="1019145" y="5281185"/>
            <a:chExt cx="2612620" cy="675090"/>
          </a:xfrm>
        </p:grpSpPr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BBD3B960-DA4D-4CCF-8C20-C66646739FE4}"/>
                </a:ext>
              </a:extLst>
            </p:cNvPr>
            <p:cNvSpPr/>
            <p:nvPr/>
          </p:nvSpPr>
          <p:spPr>
            <a:xfrm rot="16200000">
              <a:off x="2200454" y="4099876"/>
              <a:ext cx="250001" cy="261262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5BFBAB9-F3A4-4AC0-AEDF-488CBBAD7843}"/>
                </a:ext>
              </a:extLst>
            </p:cNvPr>
            <p:cNvSpPr txBox="1"/>
            <p:nvPr/>
          </p:nvSpPr>
          <p:spPr>
            <a:xfrm>
              <a:off x="1749742" y="5556165"/>
              <a:ext cx="10886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s(i + 1)</a:t>
              </a:r>
              <a:endParaRPr lang="vi-VN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47AF28F-680C-4B0A-99E6-315DADFF300E}"/>
              </a:ext>
            </a:extLst>
          </p:cNvPr>
          <p:cNvGrpSpPr/>
          <p:nvPr/>
        </p:nvGrpSpPr>
        <p:grpSpPr>
          <a:xfrm>
            <a:off x="5779856" y="3772475"/>
            <a:ext cx="2609022" cy="675090"/>
            <a:chOff x="1019145" y="5281185"/>
            <a:chExt cx="2612620" cy="675090"/>
          </a:xfrm>
        </p:grpSpPr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A7B083AB-A78F-492E-97B2-268945F29926}"/>
                </a:ext>
              </a:extLst>
            </p:cNvPr>
            <p:cNvSpPr/>
            <p:nvPr/>
          </p:nvSpPr>
          <p:spPr>
            <a:xfrm rot="16200000">
              <a:off x="2200454" y="4099876"/>
              <a:ext cx="250001" cy="261262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3287762-00F3-4DDA-93E2-8FCB031550FD}"/>
                </a:ext>
              </a:extLst>
            </p:cNvPr>
            <p:cNvSpPr txBox="1"/>
            <p:nvPr/>
          </p:nvSpPr>
          <p:spPr>
            <a:xfrm>
              <a:off x="1749742" y="5556165"/>
              <a:ext cx="10886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s(i + 1)</a:t>
              </a:r>
              <a:endParaRPr lang="vi-VN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53856E7-A8B1-4D35-937A-0AE9876D26EE}"/>
              </a:ext>
            </a:extLst>
          </p:cNvPr>
          <p:cNvSpPr txBox="1"/>
          <p:nvPr/>
        </p:nvSpPr>
        <p:spPr>
          <a:xfrm>
            <a:off x="4034629" y="4600154"/>
            <a:ext cx="349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s(i + 1)  = s(i) + 1</a:t>
            </a:r>
            <a:endParaRPr lang="vi-VN" sz="2400" b="1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01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7C09783F-7FC3-4DCB-9DD1-8C12515DF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8336" y="2053969"/>
            <a:ext cx="3523618" cy="29493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09E41-38A7-45B0-8509-11A53BB820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29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9DE1BE-33EA-4698-8B6A-74C327F12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74027"/>
            <a:ext cx="8751216" cy="766237"/>
          </a:xfrm>
        </p:spPr>
        <p:txBody>
          <a:bodyPr/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Knuth – Morris – Pratt (KMP)</a:t>
            </a:r>
            <a:endParaRPr lang="vi-V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0CB8BAD-44CA-4290-8D5F-89D581E52358}"/>
              </a:ext>
            </a:extLst>
          </p:cNvPr>
          <p:cNvSpPr txBox="1">
            <a:spLocks/>
          </p:cNvSpPr>
          <p:nvPr/>
        </p:nvSpPr>
        <p:spPr>
          <a:xfrm>
            <a:off x="578610" y="1828085"/>
            <a:ext cx="7521200" cy="1284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70" marR="0" lvl="0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40" marR="0" lvl="1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09" marR="0" lvl="2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278" marR="0" lvl="3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848" marR="0" lvl="4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418" marR="0" lvl="5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6987" marR="0" lvl="6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557" marR="0" lvl="7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126" marR="0" lvl="8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95288" indent="0">
              <a:buFont typeface="Barlow Light"/>
              <a:buNone/>
            </a:pPr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Prefix function:</a:t>
            </a:r>
          </a:p>
          <a:p>
            <a:pPr marL="395288" indent="0">
              <a:lnSpc>
                <a:spcPct val="150000"/>
              </a:lnSpc>
              <a:buNone/>
            </a:pPr>
            <a:r>
              <a:rPr lang="en-US" sz="2000" b="1">
                <a:solidFill>
                  <a:srgbClr val="00206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Computing</a:t>
            </a:r>
            <a:r>
              <a:rPr lang="en-US" sz="2000" b="1" i="1">
                <a:solidFill>
                  <a:srgbClr val="00206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s(i + 1):</a:t>
            </a:r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9536AA7C-D311-437D-977E-C7ABC7814F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494799"/>
              </p:ext>
            </p:extLst>
          </p:nvPr>
        </p:nvGraphicFramePr>
        <p:xfrm>
          <a:off x="1066278" y="3369902"/>
          <a:ext cx="7837860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1226933133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204090389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178394913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610973876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273651887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028981460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780728048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523550925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600042606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846355579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420390205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551193655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603495122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472888819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43944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713078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C555B85-56B4-4E9D-B70C-897981EBA5C0}"/>
              </a:ext>
            </a:extLst>
          </p:cNvPr>
          <p:cNvSpPr txBox="1"/>
          <p:nvPr/>
        </p:nvSpPr>
        <p:spPr>
          <a:xfrm>
            <a:off x="1161854" y="2969792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  <a:endParaRPr lang="vi-VN" sz="20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FC376F-FB18-48C2-BD6A-E968A98DF93C}"/>
              </a:ext>
            </a:extLst>
          </p:cNvPr>
          <p:cNvSpPr txBox="1"/>
          <p:nvPr/>
        </p:nvSpPr>
        <p:spPr>
          <a:xfrm>
            <a:off x="7448354" y="2969792"/>
            <a:ext cx="263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endParaRPr lang="vi-VN" sz="20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781656-AA5F-444F-9252-C73868E97E71}"/>
              </a:ext>
            </a:extLst>
          </p:cNvPr>
          <p:cNvSpPr txBox="1"/>
          <p:nvPr/>
        </p:nvSpPr>
        <p:spPr>
          <a:xfrm>
            <a:off x="7774391" y="2969792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 + 1</a:t>
            </a:r>
            <a:endParaRPr lang="vi-VN" sz="20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3856E7-A8B1-4D35-937A-0AE9876D26EE}"/>
              </a:ext>
            </a:extLst>
          </p:cNvPr>
          <p:cNvSpPr txBox="1"/>
          <p:nvPr/>
        </p:nvSpPr>
        <p:spPr>
          <a:xfrm>
            <a:off x="2109526" y="4685835"/>
            <a:ext cx="7970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s(i + 1) = </a:t>
            </a:r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|</a:t>
            </a:r>
            <a:r>
              <a:rPr lang="en-US"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some border of </a:t>
            </a:r>
            <a:r>
              <a:rPr lang="en-US" sz="24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P[0..s(i) − 1]</a:t>
            </a:r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|</a:t>
            </a:r>
            <a:r>
              <a:rPr lang="en-US" sz="24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+ 1</a:t>
            </a:r>
            <a:endParaRPr lang="vi-VN" sz="2400" b="1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F931BF8-F59E-43EA-B931-92D33574D06B}"/>
              </a:ext>
            </a:extLst>
          </p:cNvPr>
          <p:cNvGrpSpPr/>
          <p:nvPr/>
        </p:nvGrpSpPr>
        <p:grpSpPr>
          <a:xfrm>
            <a:off x="1066278" y="3777936"/>
            <a:ext cx="2086498" cy="650112"/>
            <a:chOff x="1019145" y="5281185"/>
            <a:chExt cx="2612620" cy="650112"/>
          </a:xfrm>
        </p:grpSpPr>
        <p:sp>
          <p:nvSpPr>
            <p:cNvPr id="46" name="Left Brace 45">
              <a:extLst>
                <a:ext uri="{FF2B5EF4-FFF2-40B4-BE49-F238E27FC236}">
                  <a16:creationId xmlns:a16="http://schemas.microsoft.com/office/drawing/2014/main" id="{3B1534AF-F791-41CD-86E7-A035F021E20D}"/>
                </a:ext>
              </a:extLst>
            </p:cNvPr>
            <p:cNvSpPr/>
            <p:nvPr/>
          </p:nvSpPr>
          <p:spPr>
            <a:xfrm rot="16200000">
              <a:off x="2200454" y="4099876"/>
              <a:ext cx="250001" cy="261262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E9125BD-4C38-4620-A5FB-997AA7ED8FBB}"/>
                </a:ext>
              </a:extLst>
            </p:cNvPr>
            <p:cNvSpPr txBox="1"/>
            <p:nvPr/>
          </p:nvSpPr>
          <p:spPr>
            <a:xfrm>
              <a:off x="2037554" y="5531187"/>
              <a:ext cx="5757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s(i)</a:t>
              </a:r>
              <a:endParaRPr lang="vi-VN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FEA9FEF-9DE6-43DF-A851-87B9FF05CF63}"/>
              </a:ext>
            </a:extLst>
          </p:cNvPr>
          <p:cNvGrpSpPr/>
          <p:nvPr/>
        </p:nvGrpSpPr>
        <p:grpSpPr>
          <a:xfrm>
            <a:off x="5764404" y="3777936"/>
            <a:ext cx="2086498" cy="650112"/>
            <a:chOff x="1019145" y="5281185"/>
            <a:chExt cx="2612620" cy="650112"/>
          </a:xfrm>
        </p:grpSpPr>
        <p:sp>
          <p:nvSpPr>
            <p:cNvPr id="49" name="Left Brace 48">
              <a:extLst>
                <a:ext uri="{FF2B5EF4-FFF2-40B4-BE49-F238E27FC236}">
                  <a16:creationId xmlns:a16="http://schemas.microsoft.com/office/drawing/2014/main" id="{70C41553-77B6-4181-8626-701961958634}"/>
                </a:ext>
              </a:extLst>
            </p:cNvPr>
            <p:cNvSpPr/>
            <p:nvPr/>
          </p:nvSpPr>
          <p:spPr>
            <a:xfrm rot="16200000">
              <a:off x="2200454" y="4099876"/>
              <a:ext cx="250001" cy="261262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15C3E67-DEB5-4878-A942-E816E10DBD35}"/>
                </a:ext>
              </a:extLst>
            </p:cNvPr>
            <p:cNvSpPr txBox="1"/>
            <p:nvPr/>
          </p:nvSpPr>
          <p:spPr>
            <a:xfrm>
              <a:off x="2037554" y="5531187"/>
              <a:ext cx="5757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s(i)</a:t>
              </a:r>
              <a:endParaRPr lang="vi-VN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B8F35C99-9C63-42BA-8567-0E8184B40B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581575"/>
              </p:ext>
            </p:extLst>
          </p:nvPr>
        </p:nvGraphicFramePr>
        <p:xfrm>
          <a:off x="3152776" y="3369902"/>
          <a:ext cx="522524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3080632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y</a:t>
                      </a:r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6509788"/>
                  </a:ext>
                </a:extLst>
              </a:tr>
            </a:tbl>
          </a:graphicData>
        </a:graphic>
      </p:graphicFrame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109969FA-405A-42AE-8D2C-04481465A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803033"/>
              </p:ext>
            </p:extLst>
          </p:nvPr>
        </p:nvGraphicFramePr>
        <p:xfrm>
          <a:off x="7850902" y="3369902"/>
          <a:ext cx="522524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3080632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x</a:t>
                      </a:r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6509788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02D10421-BFE3-4DB3-94FA-2B175A9326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791005"/>
              </p:ext>
            </p:extLst>
          </p:nvPr>
        </p:nvGraphicFramePr>
        <p:xfrm>
          <a:off x="3152776" y="3372298"/>
          <a:ext cx="522524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3080632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y</a:t>
                      </a:r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509788"/>
                  </a:ext>
                </a:extLst>
              </a:tr>
            </a:tbl>
          </a:graphicData>
        </a:graphic>
      </p:graphicFrame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32169FE9-0C11-4150-8C7C-D8A2D095D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255225"/>
              </p:ext>
            </p:extLst>
          </p:nvPr>
        </p:nvGraphicFramePr>
        <p:xfrm>
          <a:off x="7850902" y="3367506"/>
          <a:ext cx="522524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3080632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x</a:t>
                      </a:r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509788"/>
                  </a:ext>
                </a:extLst>
              </a:tr>
            </a:tbl>
          </a:graphicData>
        </a:graphic>
      </p:graphicFrame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4DA36E11-A4C9-4C32-8D25-7CCE847F9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205482"/>
              </p:ext>
            </p:extLst>
          </p:nvPr>
        </p:nvGraphicFramePr>
        <p:xfrm>
          <a:off x="1062539" y="3369902"/>
          <a:ext cx="2093976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84684">
                  <a:extLst>
                    <a:ext uri="{9D8B030D-6E8A-4147-A177-3AD203B41FA5}">
                      <a16:colId xmlns:a16="http://schemas.microsoft.com/office/drawing/2014/main" val="890227910"/>
                    </a:ext>
                  </a:extLst>
                </a:gridCol>
                <a:gridCol w="515484">
                  <a:extLst>
                    <a:ext uri="{9D8B030D-6E8A-4147-A177-3AD203B41FA5}">
                      <a16:colId xmlns:a16="http://schemas.microsoft.com/office/drawing/2014/main" val="4232457871"/>
                    </a:ext>
                  </a:extLst>
                </a:gridCol>
                <a:gridCol w="793808">
                  <a:extLst>
                    <a:ext uri="{9D8B030D-6E8A-4147-A177-3AD203B41FA5}">
                      <a16:colId xmlns:a16="http://schemas.microsoft.com/office/drawing/2014/main" val="436281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x</a:t>
                      </a:r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007837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5A0913F1-00CC-436B-97F1-5007FCEB82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529468"/>
              </p:ext>
            </p:extLst>
          </p:nvPr>
        </p:nvGraphicFramePr>
        <p:xfrm>
          <a:off x="5756926" y="3368109"/>
          <a:ext cx="2093976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84684">
                  <a:extLst>
                    <a:ext uri="{9D8B030D-6E8A-4147-A177-3AD203B41FA5}">
                      <a16:colId xmlns:a16="http://schemas.microsoft.com/office/drawing/2014/main" val="890227910"/>
                    </a:ext>
                  </a:extLst>
                </a:gridCol>
                <a:gridCol w="515484">
                  <a:extLst>
                    <a:ext uri="{9D8B030D-6E8A-4147-A177-3AD203B41FA5}">
                      <a16:colId xmlns:a16="http://schemas.microsoft.com/office/drawing/2014/main" val="4232457871"/>
                    </a:ext>
                  </a:extLst>
                </a:gridCol>
                <a:gridCol w="793808">
                  <a:extLst>
                    <a:ext uri="{9D8B030D-6E8A-4147-A177-3AD203B41FA5}">
                      <a16:colId xmlns:a16="http://schemas.microsoft.com/office/drawing/2014/main" val="436281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007837"/>
                  </a:ext>
                </a:extLst>
              </a:tr>
            </a:tbl>
          </a:graphicData>
        </a:graphic>
      </p:graphicFrame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8DCB871A-3B4E-4E58-84DF-9B867AED05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797702"/>
              </p:ext>
            </p:extLst>
          </p:nvPr>
        </p:nvGraphicFramePr>
        <p:xfrm>
          <a:off x="7853283" y="3371695"/>
          <a:ext cx="522524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3080632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x</a:t>
                      </a:r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6509788"/>
                  </a:ext>
                </a:extLst>
              </a:tr>
            </a:tbl>
          </a:graphicData>
        </a:graphic>
      </p:graphicFrame>
      <p:grpSp>
        <p:nvGrpSpPr>
          <p:cNvPr id="64" name="Group 63">
            <a:extLst>
              <a:ext uri="{FF2B5EF4-FFF2-40B4-BE49-F238E27FC236}">
                <a16:creationId xmlns:a16="http://schemas.microsoft.com/office/drawing/2014/main" id="{32A1F81B-28A4-4898-BEA9-002C1DC6D258}"/>
              </a:ext>
            </a:extLst>
          </p:cNvPr>
          <p:cNvGrpSpPr/>
          <p:nvPr/>
        </p:nvGrpSpPr>
        <p:grpSpPr>
          <a:xfrm>
            <a:off x="1062539" y="3777678"/>
            <a:ext cx="1273171" cy="650112"/>
            <a:chOff x="1019145" y="5281185"/>
            <a:chExt cx="2612620" cy="650112"/>
          </a:xfrm>
        </p:grpSpPr>
        <p:sp>
          <p:nvSpPr>
            <p:cNvPr id="65" name="Left Brace 64">
              <a:extLst>
                <a:ext uri="{FF2B5EF4-FFF2-40B4-BE49-F238E27FC236}">
                  <a16:creationId xmlns:a16="http://schemas.microsoft.com/office/drawing/2014/main" id="{7DEE8523-D825-4650-9B64-D7DE85549E88}"/>
                </a:ext>
              </a:extLst>
            </p:cNvPr>
            <p:cNvSpPr/>
            <p:nvPr/>
          </p:nvSpPr>
          <p:spPr>
            <a:xfrm rot="16200000">
              <a:off x="2200454" y="4099876"/>
              <a:ext cx="250001" cy="261262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1C67370-D13E-42D2-86E3-C0AF0F0EFAF0}"/>
                </a:ext>
              </a:extLst>
            </p:cNvPr>
            <p:cNvSpPr txBox="1"/>
            <p:nvPr/>
          </p:nvSpPr>
          <p:spPr>
            <a:xfrm>
              <a:off x="1215272" y="5531187"/>
              <a:ext cx="22309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s(i + 1)</a:t>
              </a:r>
              <a:endParaRPr lang="vi-VN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B2B6322-54A3-4C6C-A641-B3B520A63B76}"/>
              </a:ext>
            </a:extLst>
          </p:cNvPr>
          <p:cNvGrpSpPr/>
          <p:nvPr/>
        </p:nvGrpSpPr>
        <p:grpSpPr>
          <a:xfrm>
            <a:off x="5756926" y="3777678"/>
            <a:ext cx="1273171" cy="650112"/>
            <a:chOff x="1019145" y="5281185"/>
            <a:chExt cx="2612620" cy="650112"/>
          </a:xfrm>
        </p:grpSpPr>
        <p:sp>
          <p:nvSpPr>
            <p:cNvPr id="68" name="Left Brace 67">
              <a:extLst>
                <a:ext uri="{FF2B5EF4-FFF2-40B4-BE49-F238E27FC236}">
                  <a16:creationId xmlns:a16="http://schemas.microsoft.com/office/drawing/2014/main" id="{8154DD60-EA22-4A34-B956-34C922741FF2}"/>
                </a:ext>
              </a:extLst>
            </p:cNvPr>
            <p:cNvSpPr/>
            <p:nvPr/>
          </p:nvSpPr>
          <p:spPr>
            <a:xfrm rot="16200000">
              <a:off x="2200454" y="4099876"/>
              <a:ext cx="250001" cy="261262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5A2C65E-FCDE-4686-977B-DB68977EFC04}"/>
                </a:ext>
              </a:extLst>
            </p:cNvPr>
            <p:cNvSpPr txBox="1"/>
            <p:nvPr/>
          </p:nvSpPr>
          <p:spPr>
            <a:xfrm>
              <a:off x="1215272" y="5531187"/>
              <a:ext cx="22309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s(i + 1)</a:t>
              </a:r>
              <a:endParaRPr lang="vi-VN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765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609600" y="878738"/>
            <a:ext cx="7521200" cy="81813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5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Content</a:t>
            </a:r>
            <a:endParaRPr sz="52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727529" y="2128949"/>
            <a:ext cx="7521200" cy="352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400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Overview</a:t>
            </a:r>
          </a:p>
          <a:p>
            <a:r>
              <a:rPr lang="en-US" sz="2400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Knuth-Morris-Pratt (KMP)</a:t>
            </a:r>
          </a:p>
          <a:p>
            <a:r>
              <a:rPr lang="en-US" sz="2400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Rabin Karp</a:t>
            </a:r>
          </a:p>
          <a:p>
            <a:r>
              <a:rPr lang="en-US" sz="2400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Quiz</a:t>
            </a:r>
          </a:p>
          <a:p>
            <a:r>
              <a:rPr lang="en-US" sz="2400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Q&amp;A</a:t>
            </a:r>
            <a:endParaRPr sz="2400">
              <a:solidFill>
                <a:schemeClr val="tx1">
                  <a:lumMod val="75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145" name="Google Shape;348;p13">
            <a:extLst>
              <a:ext uri="{FF2B5EF4-FFF2-40B4-BE49-F238E27FC236}">
                <a16:creationId xmlns:a16="http://schemas.microsoft.com/office/drawing/2014/main" id="{EBD767A8-926F-4A6C-9DB9-4EEE3C5C5A95}"/>
              </a:ext>
            </a:extLst>
          </p:cNvPr>
          <p:cNvGrpSpPr/>
          <p:nvPr/>
        </p:nvGrpSpPr>
        <p:grpSpPr>
          <a:xfrm>
            <a:off x="6848295" y="2060675"/>
            <a:ext cx="4616176" cy="2736652"/>
            <a:chOff x="6986665" y="3298709"/>
            <a:chExt cx="1817809" cy="1077669"/>
          </a:xfrm>
        </p:grpSpPr>
        <p:sp>
          <p:nvSpPr>
            <p:cNvPr id="146" name="Google Shape;349;p13">
              <a:extLst>
                <a:ext uri="{FF2B5EF4-FFF2-40B4-BE49-F238E27FC236}">
                  <a16:creationId xmlns:a16="http://schemas.microsoft.com/office/drawing/2014/main" id="{A257AD13-09C6-4141-BF36-79F7FFC896FC}"/>
                </a:ext>
              </a:extLst>
            </p:cNvPr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47" name="Google Shape;350;p13">
              <a:extLst>
                <a:ext uri="{FF2B5EF4-FFF2-40B4-BE49-F238E27FC236}">
                  <a16:creationId xmlns:a16="http://schemas.microsoft.com/office/drawing/2014/main" id="{9EC3EF65-071A-412C-8EE5-997719C01D1D}"/>
                </a:ext>
              </a:extLst>
            </p:cNvPr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48" name="Google Shape;351;p13">
              <a:extLst>
                <a:ext uri="{FF2B5EF4-FFF2-40B4-BE49-F238E27FC236}">
                  <a16:creationId xmlns:a16="http://schemas.microsoft.com/office/drawing/2014/main" id="{EF3598D4-AACB-49D3-8E30-182224586A11}"/>
                </a:ext>
              </a:extLst>
            </p:cNvPr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49" name="Google Shape;352;p13">
              <a:extLst>
                <a:ext uri="{FF2B5EF4-FFF2-40B4-BE49-F238E27FC236}">
                  <a16:creationId xmlns:a16="http://schemas.microsoft.com/office/drawing/2014/main" id="{E8852335-50CE-4C74-8CDC-CE5F31FB940C}"/>
                </a:ext>
              </a:extLst>
            </p:cNvPr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50" name="Google Shape;353;p13">
              <a:extLst>
                <a:ext uri="{FF2B5EF4-FFF2-40B4-BE49-F238E27FC236}">
                  <a16:creationId xmlns:a16="http://schemas.microsoft.com/office/drawing/2014/main" id="{5E640685-0266-4EEF-A79E-DE81E766C60B}"/>
                </a:ext>
              </a:extLst>
            </p:cNvPr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51" name="Google Shape;354;p13">
              <a:extLst>
                <a:ext uri="{FF2B5EF4-FFF2-40B4-BE49-F238E27FC236}">
                  <a16:creationId xmlns:a16="http://schemas.microsoft.com/office/drawing/2014/main" id="{894FD19C-BFA4-4981-8548-696E3732C3AD}"/>
                </a:ext>
              </a:extLst>
            </p:cNvPr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52" name="Google Shape;355;p13">
              <a:extLst>
                <a:ext uri="{FF2B5EF4-FFF2-40B4-BE49-F238E27FC236}">
                  <a16:creationId xmlns:a16="http://schemas.microsoft.com/office/drawing/2014/main" id="{E50DF328-B5A1-4617-B244-B8A2F0015B5D}"/>
                </a:ext>
              </a:extLst>
            </p:cNvPr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53" name="Google Shape;356;p13">
              <a:extLst>
                <a:ext uri="{FF2B5EF4-FFF2-40B4-BE49-F238E27FC236}">
                  <a16:creationId xmlns:a16="http://schemas.microsoft.com/office/drawing/2014/main" id="{E40177D8-45E1-4B6D-8DFD-3AE8BE74B87B}"/>
                </a:ext>
              </a:extLst>
            </p:cNvPr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54" name="Google Shape;357;p13">
              <a:extLst>
                <a:ext uri="{FF2B5EF4-FFF2-40B4-BE49-F238E27FC236}">
                  <a16:creationId xmlns:a16="http://schemas.microsoft.com/office/drawing/2014/main" id="{AAE13654-7163-488A-B467-BD03A7F09D8C}"/>
                </a:ext>
              </a:extLst>
            </p:cNvPr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55" name="Google Shape;358;p13">
              <a:extLst>
                <a:ext uri="{FF2B5EF4-FFF2-40B4-BE49-F238E27FC236}">
                  <a16:creationId xmlns:a16="http://schemas.microsoft.com/office/drawing/2014/main" id="{884F083A-E0A8-4A05-9D73-EBF613615009}"/>
                </a:ext>
              </a:extLst>
            </p:cNvPr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56" name="Google Shape;359;p13">
              <a:extLst>
                <a:ext uri="{FF2B5EF4-FFF2-40B4-BE49-F238E27FC236}">
                  <a16:creationId xmlns:a16="http://schemas.microsoft.com/office/drawing/2014/main" id="{D92151EF-303E-4A4D-82E0-19B9AF386EC1}"/>
                </a:ext>
              </a:extLst>
            </p:cNvPr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57" name="Google Shape;360;p13">
              <a:extLst>
                <a:ext uri="{FF2B5EF4-FFF2-40B4-BE49-F238E27FC236}">
                  <a16:creationId xmlns:a16="http://schemas.microsoft.com/office/drawing/2014/main" id="{B4404DF5-EC69-4B1F-B716-FB86AA42D1DF}"/>
                </a:ext>
              </a:extLst>
            </p:cNvPr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58" name="Google Shape;361;p13">
              <a:extLst>
                <a:ext uri="{FF2B5EF4-FFF2-40B4-BE49-F238E27FC236}">
                  <a16:creationId xmlns:a16="http://schemas.microsoft.com/office/drawing/2014/main" id="{45BD7E9C-3B1A-4842-A45B-6F35C7B3836E}"/>
                </a:ext>
              </a:extLst>
            </p:cNvPr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59" name="Google Shape;362;p13">
              <a:extLst>
                <a:ext uri="{FF2B5EF4-FFF2-40B4-BE49-F238E27FC236}">
                  <a16:creationId xmlns:a16="http://schemas.microsoft.com/office/drawing/2014/main" id="{F2EE3DEB-3558-4D6C-B6C1-5EC3E3497F25}"/>
                </a:ext>
              </a:extLst>
            </p:cNvPr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60" name="Google Shape;363;p13">
              <a:extLst>
                <a:ext uri="{FF2B5EF4-FFF2-40B4-BE49-F238E27FC236}">
                  <a16:creationId xmlns:a16="http://schemas.microsoft.com/office/drawing/2014/main" id="{FEFE8286-84CE-4358-B98D-5816F95BFD48}"/>
                </a:ext>
              </a:extLst>
            </p:cNvPr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61" name="Google Shape;364;p13">
              <a:extLst>
                <a:ext uri="{FF2B5EF4-FFF2-40B4-BE49-F238E27FC236}">
                  <a16:creationId xmlns:a16="http://schemas.microsoft.com/office/drawing/2014/main" id="{20EA02A4-7232-4F3D-94D8-F30D3CC47127}"/>
                </a:ext>
              </a:extLst>
            </p:cNvPr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62" name="Google Shape;365;p13">
              <a:extLst>
                <a:ext uri="{FF2B5EF4-FFF2-40B4-BE49-F238E27FC236}">
                  <a16:creationId xmlns:a16="http://schemas.microsoft.com/office/drawing/2014/main" id="{61D62F91-2A63-46EE-BBB7-9E6A3791D257}"/>
                </a:ext>
              </a:extLst>
            </p:cNvPr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63" name="Google Shape;366;p13">
              <a:extLst>
                <a:ext uri="{FF2B5EF4-FFF2-40B4-BE49-F238E27FC236}">
                  <a16:creationId xmlns:a16="http://schemas.microsoft.com/office/drawing/2014/main" id="{14CEF690-4651-4F99-B0C9-9CDAA2211280}"/>
                </a:ext>
              </a:extLst>
            </p:cNvPr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64" name="Google Shape;367;p13">
              <a:extLst>
                <a:ext uri="{FF2B5EF4-FFF2-40B4-BE49-F238E27FC236}">
                  <a16:creationId xmlns:a16="http://schemas.microsoft.com/office/drawing/2014/main" id="{E0A56105-43D0-4633-9973-C7E3489E28DF}"/>
                </a:ext>
              </a:extLst>
            </p:cNvPr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65" name="Google Shape;368;p13">
              <a:extLst>
                <a:ext uri="{FF2B5EF4-FFF2-40B4-BE49-F238E27FC236}">
                  <a16:creationId xmlns:a16="http://schemas.microsoft.com/office/drawing/2014/main" id="{A61BA21A-65CE-41EC-8758-C20B3204661A}"/>
                </a:ext>
              </a:extLst>
            </p:cNvPr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66" name="Google Shape;369;p13">
              <a:extLst>
                <a:ext uri="{FF2B5EF4-FFF2-40B4-BE49-F238E27FC236}">
                  <a16:creationId xmlns:a16="http://schemas.microsoft.com/office/drawing/2014/main" id="{129DA256-99E6-4F4B-AA2A-99B8DD912A9A}"/>
                </a:ext>
              </a:extLst>
            </p:cNvPr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67" name="Google Shape;370;p13">
              <a:extLst>
                <a:ext uri="{FF2B5EF4-FFF2-40B4-BE49-F238E27FC236}">
                  <a16:creationId xmlns:a16="http://schemas.microsoft.com/office/drawing/2014/main" id="{AE3AC65A-9DA9-4983-AABA-8915B7EC9494}"/>
                </a:ext>
              </a:extLst>
            </p:cNvPr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68" name="Google Shape;371;p13">
              <a:extLst>
                <a:ext uri="{FF2B5EF4-FFF2-40B4-BE49-F238E27FC236}">
                  <a16:creationId xmlns:a16="http://schemas.microsoft.com/office/drawing/2014/main" id="{192C9A8B-4694-41F6-86D1-89F686369C20}"/>
                </a:ext>
              </a:extLst>
            </p:cNvPr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69" name="Google Shape;372;p13">
              <a:extLst>
                <a:ext uri="{FF2B5EF4-FFF2-40B4-BE49-F238E27FC236}">
                  <a16:creationId xmlns:a16="http://schemas.microsoft.com/office/drawing/2014/main" id="{30B9F6F3-F047-4CB8-A9DB-0DE6CA8EA3FC}"/>
                </a:ext>
              </a:extLst>
            </p:cNvPr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70" name="Google Shape;373;p13">
              <a:extLst>
                <a:ext uri="{FF2B5EF4-FFF2-40B4-BE49-F238E27FC236}">
                  <a16:creationId xmlns:a16="http://schemas.microsoft.com/office/drawing/2014/main" id="{BDFAC908-DA92-4E68-BA7F-A0844C3C1365}"/>
                </a:ext>
              </a:extLst>
            </p:cNvPr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71" name="Google Shape;374;p13">
              <a:extLst>
                <a:ext uri="{FF2B5EF4-FFF2-40B4-BE49-F238E27FC236}">
                  <a16:creationId xmlns:a16="http://schemas.microsoft.com/office/drawing/2014/main" id="{3883CD63-0FDE-42C5-BE30-2CAEEC6AAEF1}"/>
                </a:ext>
              </a:extLst>
            </p:cNvPr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D49292-1D44-40C6-A6A1-7F3F252604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30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782908D-3713-4839-9BA6-D94B6B6A1759}"/>
              </a:ext>
            </a:extLst>
          </p:cNvPr>
          <p:cNvGrpSpPr/>
          <p:nvPr/>
        </p:nvGrpSpPr>
        <p:grpSpPr>
          <a:xfrm>
            <a:off x="1071716" y="2420971"/>
            <a:ext cx="9692968" cy="2016050"/>
            <a:chOff x="925996" y="2686494"/>
            <a:chExt cx="6536400" cy="1512038"/>
          </a:xfrm>
        </p:grpSpPr>
        <p:pic>
          <p:nvPicPr>
            <p:cNvPr id="4" name="Picture 3" descr="Icon&#10;&#10;Description automatically generated">
              <a:extLst>
                <a:ext uri="{FF2B5EF4-FFF2-40B4-BE49-F238E27FC236}">
                  <a16:creationId xmlns:a16="http://schemas.microsoft.com/office/drawing/2014/main" id="{2A69D9D2-E3B8-48FD-AEFF-E01567793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5996" y="2686494"/>
              <a:ext cx="1512038" cy="151203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0DCADC2-9513-489E-B9B1-6687B2BCD1A8}"/>
                </a:ext>
              </a:extLst>
            </p:cNvPr>
            <p:cNvSpPr txBox="1"/>
            <p:nvPr/>
          </p:nvSpPr>
          <p:spPr>
            <a:xfrm>
              <a:off x="2204298" y="3082799"/>
              <a:ext cx="5258098" cy="719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35000"/>
                <a:buFont typeface="Wingdings 3" panose="05040102010807070707" pitchFamily="18" charset="2"/>
                <a:buChar char="u"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1E2E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Now you know lots of properties of prefix function.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35000"/>
                <a:buFont typeface="Wingdings 3" panose="05040102010807070707" pitchFamily="18" charset="2"/>
                <a:buChar char="u"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1E2E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But how to compute all of its value?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8521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09E41-38A7-45B0-8509-11A53BB820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31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9DE1BE-33EA-4698-8B6A-74C327F12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74027"/>
            <a:ext cx="8751216" cy="766237"/>
          </a:xfrm>
        </p:spPr>
        <p:txBody>
          <a:bodyPr/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Knuth – Morris – Pratt (KMP)</a:t>
            </a:r>
            <a:endParaRPr lang="vi-V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0CB8BAD-44CA-4290-8D5F-89D581E52358}"/>
              </a:ext>
            </a:extLst>
          </p:cNvPr>
          <p:cNvSpPr txBox="1">
            <a:spLocks/>
          </p:cNvSpPr>
          <p:nvPr/>
        </p:nvSpPr>
        <p:spPr>
          <a:xfrm>
            <a:off x="609600" y="1990616"/>
            <a:ext cx="7521200" cy="1892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70" marR="0" lvl="0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40" marR="0" lvl="1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09" marR="0" lvl="2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278" marR="0" lvl="3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848" marR="0" lvl="4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418" marR="0" lvl="5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6987" marR="0" lvl="6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557" marR="0" lvl="7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126" marR="0" lvl="8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95288" indent="0">
              <a:buFont typeface="Barlow Light"/>
              <a:buNone/>
            </a:pPr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Computing Prefix function:</a:t>
            </a:r>
            <a:endParaRPr lang="en-US" sz="2000" b="1">
              <a:solidFill>
                <a:srgbClr val="00206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9" name="Picture 8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C7BB534-420B-45F2-B596-C9B8D71EE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981" y="2516506"/>
            <a:ext cx="4737543" cy="4737543"/>
          </a:xfrm>
          <a:prstGeom prst="rect">
            <a:avLst/>
          </a:prstGeom>
        </p:spPr>
      </p:pic>
      <p:graphicFrame>
        <p:nvGraphicFramePr>
          <p:cNvPr id="27" name="Table 12">
            <a:extLst>
              <a:ext uri="{FF2B5EF4-FFF2-40B4-BE49-F238E27FC236}">
                <a16:creationId xmlns:a16="http://schemas.microsoft.com/office/drawing/2014/main" id="{25489C04-FEE3-4565-A9DB-BFA54463A1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902151"/>
              </p:ext>
            </p:extLst>
          </p:nvPr>
        </p:nvGraphicFramePr>
        <p:xfrm>
          <a:off x="609600" y="2992337"/>
          <a:ext cx="7992533" cy="13716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99092219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18931154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08103354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69715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38869665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0254202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3042627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9443794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8836487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68577100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15612205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i</a:t>
                      </a:r>
                      <a:endParaRPr lang="vi-VN" sz="1800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5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6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7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8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9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953247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</a:t>
                      </a:r>
                      <a:endParaRPr lang="vi-VN" sz="1800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80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3743354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f(i)</a:t>
                      </a:r>
                      <a:endParaRPr lang="vi-VN" sz="1800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1847783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49F5245-1830-4285-B825-8036106BC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117429"/>
              </p:ext>
            </p:extLst>
          </p:nvPr>
        </p:nvGraphicFramePr>
        <p:xfrm>
          <a:off x="1288026" y="3450425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1DD9A225-1BC5-4ED0-ADF7-6E77F15554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984661"/>
              </p:ext>
            </p:extLst>
          </p:nvPr>
        </p:nvGraphicFramePr>
        <p:xfrm>
          <a:off x="1288026" y="3908513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158736547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2860492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DEB626F0-452D-40FE-AC91-C4B060C367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833771"/>
              </p:ext>
            </p:extLst>
          </p:nvPr>
        </p:nvGraphicFramePr>
        <p:xfrm>
          <a:off x="2019546" y="3908513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158736547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2860492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17216058-C51E-4A1B-A408-E36470414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162562"/>
              </p:ext>
            </p:extLst>
          </p:nvPr>
        </p:nvGraphicFramePr>
        <p:xfrm>
          <a:off x="2019546" y="3448649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A4F44792-6BC7-4075-A9C4-3CCCB4E3ED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122604"/>
              </p:ext>
            </p:extLst>
          </p:nvPr>
        </p:nvGraphicFramePr>
        <p:xfrm>
          <a:off x="1288026" y="3448649"/>
          <a:ext cx="146304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386160533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4162999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662878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CDEA5D03-AA98-4C94-BEEF-9E219834CB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030185"/>
              </p:ext>
            </p:extLst>
          </p:nvPr>
        </p:nvGraphicFramePr>
        <p:xfrm>
          <a:off x="2751066" y="3448649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3C446861-641C-4993-B2EA-EF725D913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896648"/>
              </p:ext>
            </p:extLst>
          </p:nvPr>
        </p:nvGraphicFramePr>
        <p:xfrm>
          <a:off x="1288026" y="3448649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9385983F-8F8E-4510-BDC8-F38D38EADD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125581"/>
              </p:ext>
            </p:extLst>
          </p:nvPr>
        </p:nvGraphicFramePr>
        <p:xfrm>
          <a:off x="2751066" y="3448649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E28E37B8-F03D-4CF9-93E6-CF2543F831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155825"/>
              </p:ext>
            </p:extLst>
          </p:nvPr>
        </p:nvGraphicFramePr>
        <p:xfrm>
          <a:off x="2751066" y="3907625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158736547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2860492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D797514-CF74-4076-94E8-2C1BD46278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422904"/>
              </p:ext>
            </p:extLst>
          </p:nvPr>
        </p:nvGraphicFramePr>
        <p:xfrm>
          <a:off x="1288026" y="3449248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02F0038C-8D01-4BA1-BCE4-4F09737C25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641271"/>
              </p:ext>
            </p:extLst>
          </p:nvPr>
        </p:nvGraphicFramePr>
        <p:xfrm>
          <a:off x="3482586" y="3448649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828F43E8-4005-43EA-9870-24FCFA3A96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657170"/>
              </p:ext>
            </p:extLst>
          </p:nvPr>
        </p:nvGraphicFramePr>
        <p:xfrm>
          <a:off x="2019546" y="3451966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282F085A-90C2-4C9A-BE95-F54790F47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994452"/>
              </p:ext>
            </p:extLst>
          </p:nvPr>
        </p:nvGraphicFramePr>
        <p:xfrm>
          <a:off x="3482586" y="3451629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CD2718A2-E731-4E9A-B724-252679827D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467936"/>
              </p:ext>
            </p:extLst>
          </p:nvPr>
        </p:nvGraphicFramePr>
        <p:xfrm>
          <a:off x="3482586" y="3907181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158736547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2860492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63B7441D-19DB-47B5-8CD9-61336AA311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19266"/>
              </p:ext>
            </p:extLst>
          </p:nvPr>
        </p:nvGraphicFramePr>
        <p:xfrm>
          <a:off x="1288026" y="3448649"/>
          <a:ext cx="146304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3478497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4122485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3750288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0E7365DA-3FA8-4E58-9F99-D82A027A1C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649829"/>
              </p:ext>
            </p:extLst>
          </p:nvPr>
        </p:nvGraphicFramePr>
        <p:xfrm>
          <a:off x="4214106" y="3448649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1DC56CA5-0759-4CB7-8F7B-14CE58B3FF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344244"/>
              </p:ext>
            </p:extLst>
          </p:nvPr>
        </p:nvGraphicFramePr>
        <p:xfrm>
          <a:off x="2751066" y="3447317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84E93674-CAF8-4628-9016-A46D0A8034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344244"/>
              </p:ext>
            </p:extLst>
          </p:nvPr>
        </p:nvGraphicFramePr>
        <p:xfrm>
          <a:off x="4214106" y="3447317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289123FC-1D3A-4863-82E7-92FC72B4B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592521"/>
              </p:ext>
            </p:extLst>
          </p:nvPr>
        </p:nvGraphicFramePr>
        <p:xfrm>
          <a:off x="4214106" y="3908069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158736547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2860492"/>
                  </a:ext>
                </a:extLst>
              </a:tr>
            </a:tbl>
          </a:graphicData>
        </a:graphic>
      </p:graphicFrame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598001E9-5E0C-4037-878F-DDCC2155DC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749125"/>
              </p:ext>
            </p:extLst>
          </p:nvPr>
        </p:nvGraphicFramePr>
        <p:xfrm>
          <a:off x="1288026" y="3452490"/>
          <a:ext cx="219456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73929588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61190684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0035602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824799"/>
                  </a:ext>
                </a:extLst>
              </a:tr>
            </a:tbl>
          </a:graphicData>
        </a:graphic>
      </p:graphicFrame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7174493F-FC64-4AC2-AEBA-CFB439EB4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048309"/>
              </p:ext>
            </p:extLst>
          </p:nvPr>
        </p:nvGraphicFramePr>
        <p:xfrm>
          <a:off x="4945626" y="3448205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0828ED51-09CE-4E24-8A2B-634A31E540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807697"/>
              </p:ext>
            </p:extLst>
          </p:nvPr>
        </p:nvGraphicFramePr>
        <p:xfrm>
          <a:off x="4945626" y="3450452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D2D95DF9-52C5-4421-86F5-E91E725E1E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446647"/>
              </p:ext>
            </p:extLst>
          </p:nvPr>
        </p:nvGraphicFramePr>
        <p:xfrm>
          <a:off x="3482586" y="3447727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3E1C5708-954F-497B-AF31-8360CA8A59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206563"/>
              </p:ext>
            </p:extLst>
          </p:nvPr>
        </p:nvGraphicFramePr>
        <p:xfrm>
          <a:off x="4949277" y="3907860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158736547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2860492"/>
                  </a:ext>
                </a:extLst>
              </a:tr>
            </a:tbl>
          </a:graphicData>
        </a:graphic>
      </p:graphicFrame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E8A24EA5-F466-4B5F-B310-400A7030F4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259166"/>
              </p:ext>
            </p:extLst>
          </p:nvPr>
        </p:nvGraphicFramePr>
        <p:xfrm>
          <a:off x="1288026" y="3451078"/>
          <a:ext cx="292608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73929588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61190684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0035602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16589071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80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824799"/>
                  </a:ext>
                </a:extLst>
              </a:tr>
            </a:tbl>
          </a:graphicData>
        </a:graphic>
      </p:graphicFrame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55E4AD11-8AC6-49E8-9D62-533BEC907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626521"/>
              </p:ext>
            </p:extLst>
          </p:nvPr>
        </p:nvGraphicFramePr>
        <p:xfrm>
          <a:off x="5678130" y="3445376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475928A5-41F3-4A0E-B1A6-75FED3EC3E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657957"/>
              </p:ext>
            </p:extLst>
          </p:nvPr>
        </p:nvGraphicFramePr>
        <p:xfrm>
          <a:off x="4221408" y="3450869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99873243-9ED9-4E5D-BC8B-583F70A6A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288308"/>
              </p:ext>
            </p:extLst>
          </p:nvPr>
        </p:nvGraphicFramePr>
        <p:xfrm>
          <a:off x="5677146" y="3443336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EE19CE86-2821-4FC0-890B-2FDCCBE8B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16094"/>
              </p:ext>
            </p:extLst>
          </p:nvPr>
        </p:nvGraphicFramePr>
        <p:xfrm>
          <a:off x="1291677" y="3450660"/>
          <a:ext cx="146304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643522938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57244335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532078"/>
                  </a:ext>
                </a:extLst>
              </a:tr>
            </a:tbl>
          </a:graphicData>
        </a:graphic>
      </p:graphicFrame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C76A524F-E87F-43C7-B39C-4CE1F5F00F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081285"/>
              </p:ext>
            </p:extLst>
          </p:nvPr>
        </p:nvGraphicFramePr>
        <p:xfrm>
          <a:off x="5677146" y="3446146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1D3D2894-3408-4FA0-9450-4CC1D456E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192917"/>
              </p:ext>
            </p:extLst>
          </p:nvPr>
        </p:nvGraphicFramePr>
        <p:xfrm>
          <a:off x="2751066" y="3447082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761A53AE-4CA0-477A-BD4C-2785949741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374103"/>
              </p:ext>
            </p:extLst>
          </p:nvPr>
        </p:nvGraphicFramePr>
        <p:xfrm>
          <a:off x="5677146" y="3448507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97443F1D-7BF7-4BC7-ACF5-7346668B6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116699"/>
              </p:ext>
            </p:extLst>
          </p:nvPr>
        </p:nvGraphicFramePr>
        <p:xfrm>
          <a:off x="1288026" y="3451731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1F20BC57-621F-4319-A779-54C707A738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845383"/>
              </p:ext>
            </p:extLst>
          </p:nvPr>
        </p:nvGraphicFramePr>
        <p:xfrm>
          <a:off x="5680797" y="3907766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158736547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2860492"/>
                  </a:ext>
                </a:extLst>
              </a:tr>
            </a:tbl>
          </a:graphicData>
        </a:graphic>
      </p:graphicFrame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A312FF92-5EEF-44FB-8EB6-F780611A64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845636"/>
              </p:ext>
            </p:extLst>
          </p:nvPr>
        </p:nvGraphicFramePr>
        <p:xfrm>
          <a:off x="6408666" y="3448317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8AF86B7F-3260-4E8B-BC75-A45F80417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580680"/>
              </p:ext>
            </p:extLst>
          </p:nvPr>
        </p:nvGraphicFramePr>
        <p:xfrm>
          <a:off x="6408666" y="3450560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F3FF2FCA-D64D-493D-9586-A10ED0D274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60305"/>
              </p:ext>
            </p:extLst>
          </p:nvPr>
        </p:nvGraphicFramePr>
        <p:xfrm>
          <a:off x="1291677" y="3451834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71" name="Table 70">
            <a:extLst>
              <a:ext uri="{FF2B5EF4-FFF2-40B4-BE49-F238E27FC236}">
                <a16:creationId xmlns:a16="http://schemas.microsoft.com/office/drawing/2014/main" id="{E9D9C2B6-CDF5-4517-BB8F-CB9F6B6D0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330400"/>
              </p:ext>
            </p:extLst>
          </p:nvPr>
        </p:nvGraphicFramePr>
        <p:xfrm>
          <a:off x="6414984" y="3906295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158736547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2860492"/>
                  </a:ext>
                </a:extLst>
              </a:tr>
            </a:tbl>
          </a:graphicData>
        </a:graphic>
      </p:graphicFrame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48B0E66F-960F-48EC-98B0-0593C61CC9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020011"/>
              </p:ext>
            </p:extLst>
          </p:nvPr>
        </p:nvGraphicFramePr>
        <p:xfrm>
          <a:off x="1291185" y="3451046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7392958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824799"/>
                  </a:ext>
                </a:extLst>
              </a:tr>
            </a:tbl>
          </a:graphicData>
        </a:graphic>
      </p:graphicFrame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33B12FF6-F6E7-4794-8F9C-37E36240C4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010801"/>
              </p:ext>
            </p:extLst>
          </p:nvPr>
        </p:nvGraphicFramePr>
        <p:xfrm>
          <a:off x="7146281" y="3450425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3823164C-4FD4-44C1-A6F6-A93AD88C4D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974180"/>
              </p:ext>
            </p:extLst>
          </p:nvPr>
        </p:nvGraphicFramePr>
        <p:xfrm>
          <a:off x="7146281" y="3451731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6FC6231D-9045-43F8-92E2-5D6A6D8CB8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67778"/>
              </p:ext>
            </p:extLst>
          </p:nvPr>
        </p:nvGraphicFramePr>
        <p:xfrm>
          <a:off x="2025641" y="3449714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3F376910-DAAE-4773-8EC6-4569954C2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720009"/>
              </p:ext>
            </p:extLst>
          </p:nvPr>
        </p:nvGraphicFramePr>
        <p:xfrm>
          <a:off x="7143919" y="3449714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77" name="Table 76">
            <a:extLst>
              <a:ext uri="{FF2B5EF4-FFF2-40B4-BE49-F238E27FC236}">
                <a16:creationId xmlns:a16="http://schemas.microsoft.com/office/drawing/2014/main" id="{0D634091-77F3-43B2-8F05-E73027150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707771"/>
              </p:ext>
            </p:extLst>
          </p:nvPr>
        </p:nvGraphicFramePr>
        <p:xfrm>
          <a:off x="1294121" y="3451731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78" name="Table 77">
            <a:extLst>
              <a:ext uri="{FF2B5EF4-FFF2-40B4-BE49-F238E27FC236}">
                <a16:creationId xmlns:a16="http://schemas.microsoft.com/office/drawing/2014/main" id="{6C74B4EA-67ED-428C-A494-42EE72A7F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270925"/>
              </p:ext>
            </p:extLst>
          </p:nvPr>
        </p:nvGraphicFramePr>
        <p:xfrm>
          <a:off x="7146504" y="3906295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158736547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2860492"/>
                  </a:ext>
                </a:extLst>
              </a:tr>
            </a:tbl>
          </a:graphicData>
        </a:graphic>
      </p:graphicFrame>
      <p:graphicFrame>
        <p:nvGraphicFramePr>
          <p:cNvPr id="79" name="Table 78">
            <a:extLst>
              <a:ext uri="{FF2B5EF4-FFF2-40B4-BE49-F238E27FC236}">
                <a16:creationId xmlns:a16="http://schemas.microsoft.com/office/drawing/2014/main" id="{92CF3D5D-627F-4AB7-BC01-D801B9020A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867227"/>
              </p:ext>
            </p:extLst>
          </p:nvPr>
        </p:nvGraphicFramePr>
        <p:xfrm>
          <a:off x="1290962" y="3448360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7392958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824799"/>
                  </a:ext>
                </a:extLst>
              </a:tr>
            </a:tbl>
          </a:graphicData>
        </a:graphic>
      </p:graphicFrame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E0EA664E-93EF-4FFB-AD17-160989D173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097506"/>
              </p:ext>
            </p:extLst>
          </p:nvPr>
        </p:nvGraphicFramePr>
        <p:xfrm>
          <a:off x="7864404" y="3449714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83AD89B4-CF36-4AF6-A784-0961BA44F6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294025"/>
              </p:ext>
            </p:extLst>
          </p:nvPr>
        </p:nvGraphicFramePr>
        <p:xfrm>
          <a:off x="7865388" y="3449714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82" name="Table 81">
            <a:extLst>
              <a:ext uri="{FF2B5EF4-FFF2-40B4-BE49-F238E27FC236}">
                <a16:creationId xmlns:a16="http://schemas.microsoft.com/office/drawing/2014/main" id="{587E1909-6162-44C4-B749-C89F5BC26A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43424"/>
              </p:ext>
            </p:extLst>
          </p:nvPr>
        </p:nvGraphicFramePr>
        <p:xfrm>
          <a:off x="2025149" y="3450650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5D51E178-280D-46EB-ABE9-57D4CEDC5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124783"/>
              </p:ext>
            </p:extLst>
          </p:nvPr>
        </p:nvGraphicFramePr>
        <p:xfrm>
          <a:off x="1287311" y="3449057"/>
          <a:ext cx="146304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73929588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61190684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824799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E6F9B67A-CBDD-436B-9E49-2AD15773AF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959881"/>
              </p:ext>
            </p:extLst>
          </p:nvPr>
        </p:nvGraphicFramePr>
        <p:xfrm>
          <a:off x="7867535" y="3908931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158736547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2860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24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48E39B-7ED1-4250-AC0C-077ED2009C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32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9B5ABB-426C-4BD6-97EC-3CF7EAC8B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94" y="625285"/>
            <a:ext cx="10854812" cy="560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586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D49292-1D44-40C6-A6A1-7F3F252604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33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782908D-3713-4839-9BA6-D94B6B6A1759}"/>
              </a:ext>
            </a:extLst>
          </p:cNvPr>
          <p:cNvGrpSpPr/>
          <p:nvPr/>
        </p:nvGrpSpPr>
        <p:grpSpPr>
          <a:xfrm>
            <a:off x="1071716" y="2420971"/>
            <a:ext cx="9692968" cy="2016050"/>
            <a:chOff x="925996" y="2686494"/>
            <a:chExt cx="6536400" cy="1512038"/>
          </a:xfrm>
        </p:grpSpPr>
        <p:pic>
          <p:nvPicPr>
            <p:cNvPr id="4" name="Picture 3" descr="Icon&#10;&#10;Description automatically generated">
              <a:extLst>
                <a:ext uri="{FF2B5EF4-FFF2-40B4-BE49-F238E27FC236}">
                  <a16:creationId xmlns:a16="http://schemas.microsoft.com/office/drawing/2014/main" id="{2A69D9D2-E3B8-48FD-AEFF-E01567793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5996" y="2686494"/>
              <a:ext cx="1512038" cy="151203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0DCADC2-9513-489E-B9B1-6687B2BCD1A8}"/>
                </a:ext>
              </a:extLst>
            </p:cNvPr>
            <p:cNvSpPr txBox="1"/>
            <p:nvPr/>
          </p:nvSpPr>
          <p:spPr>
            <a:xfrm>
              <a:off x="2204298" y="3082799"/>
              <a:ext cx="5258098" cy="996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35000"/>
                <a:buFont typeface="Wingdings 3" panose="05040102010807070707" pitchFamily="18" charset="2"/>
                <a:buChar char="u"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1E2E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Now you know how to compute the longest proper prefix.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35000"/>
                <a:buFont typeface="Wingdings 3" panose="05040102010807070707" pitchFamily="18" charset="2"/>
                <a:buChar char="u"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1E2E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But what does it do in KMP?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314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09E41-38A7-45B0-8509-11A53BB820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34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9DE1BE-33EA-4698-8B6A-74C327F12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74027"/>
            <a:ext cx="8751216" cy="766237"/>
          </a:xfrm>
        </p:spPr>
        <p:txBody>
          <a:bodyPr/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Knuth – Morris – Pratt (KMP)</a:t>
            </a:r>
            <a:endParaRPr lang="vi-V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338A2319-C8AC-4732-A94C-D9BF59F9FA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010218"/>
              </p:ext>
            </p:extLst>
          </p:nvPr>
        </p:nvGraphicFramePr>
        <p:xfrm>
          <a:off x="870408" y="2081424"/>
          <a:ext cx="8229600" cy="122582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57482497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95397322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92709195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75863581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20672777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57743995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5402112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9691856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67903791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73843856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6057967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849589855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i</a:t>
                      </a:r>
                      <a:endParaRPr lang="vi-VN" sz="1800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5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6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7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8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9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3391634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T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930382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0E91583-63DA-4CD9-BAF8-EA5575D156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622080"/>
              </p:ext>
            </p:extLst>
          </p:nvPr>
        </p:nvGraphicFramePr>
        <p:xfrm>
          <a:off x="870408" y="3748408"/>
          <a:ext cx="3429000" cy="1838736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01983049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5547163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9930957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60866264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375874492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j</a:t>
                      </a:r>
                      <a:endParaRPr lang="vi-VN" sz="1800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378306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2051777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lps</a:t>
                      </a:r>
                      <a:endParaRPr lang="vi-VN" sz="1800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219195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DEE63920-7552-4425-9127-40DB64727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173827"/>
              </p:ext>
            </p:extLst>
          </p:nvPr>
        </p:nvGraphicFramePr>
        <p:xfrm>
          <a:off x="1556208" y="4967188"/>
          <a:ext cx="27432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7106213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5037035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93042639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14887112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742041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7EDB4B6-1CFF-4055-88D4-243B16EE55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873099"/>
              </p:ext>
            </p:extLst>
          </p:nvPr>
        </p:nvGraphicFramePr>
        <p:xfrm>
          <a:off x="1556208" y="2697858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28F9B091-CFE7-4C0C-9E05-51CB16FA10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911926"/>
              </p:ext>
            </p:extLst>
          </p:nvPr>
        </p:nvGraphicFramePr>
        <p:xfrm>
          <a:off x="2242008" y="2080951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57096846-5299-403F-A6C2-C3F890F80F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91199"/>
              </p:ext>
            </p:extLst>
          </p:nvPr>
        </p:nvGraphicFramePr>
        <p:xfrm>
          <a:off x="1556208" y="2081424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91FA728D-90C6-4311-A72C-A4EAFDED4B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686398"/>
              </p:ext>
            </p:extLst>
          </p:nvPr>
        </p:nvGraphicFramePr>
        <p:xfrm>
          <a:off x="1560466" y="4361531"/>
          <a:ext cx="20574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61975720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42818447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884500923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696173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7E3EE967-B6C7-400B-A017-15621C8CA4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477543"/>
              </p:ext>
            </p:extLst>
          </p:nvPr>
        </p:nvGraphicFramePr>
        <p:xfrm>
          <a:off x="870408" y="3748408"/>
          <a:ext cx="3429000" cy="1838736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01983049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5547163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9930957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60866264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375874492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j</a:t>
                      </a:r>
                      <a:endParaRPr lang="vi-VN" sz="1800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378306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2051777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lps</a:t>
                      </a:r>
                      <a:endParaRPr lang="vi-VN" sz="1800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219195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3EAA6175-73D8-4C9B-A2BB-EA04100665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031431"/>
              </p:ext>
            </p:extLst>
          </p:nvPr>
        </p:nvGraphicFramePr>
        <p:xfrm>
          <a:off x="1556208" y="3750316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531EC636-684C-4900-BB78-1E67B973A4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547147"/>
              </p:ext>
            </p:extLst>
          </p:nvPr>
        </p:nvGraphicFramePr>
        <p:xfrm>
          <a:off x="2246266" y="4362131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C45C330-3C97-4265-8ED1-259EEF51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071610"/>
              </p:ext>
            </p:extLst>
          </p:nvPr>
        </p:nvGraphicFramePr>
        <p:xfrm>
          <a:off x="1556208" y="4360186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91C01AE2-FB80-47CE-BE04-1847C5AE7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440919"/>
              </p:ext>
            </p:extLst>
          </p:nvPr>
        </p:nvGraphicFramePr>
        <p:xfrm>
          <a:off x="3613608" y="2079315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1CFB8ED2-BAC7-4950-8186-03FD9D7CD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262635"/>
              </p:ext>
            </p:extLst>
          </p:nvPr>
        </p:nvGraphicFramePr>
        <p:xfrm>
          <a:off x="2246266" y="3750316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AF7214D1-B7CA-492B-9C1D-69E7CD74C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914734"/>
              </p:ext>
            </p:extLst>
          </p:nvPr>
        </p:nvGraphicFramePr>
        <p:xfrm>
          <a:off x="2242008" y="2698184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9BFDAF98-E963-4BAA-939A-FF665F895D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16438"/>
              </p:ext>
            </p:extLst>
          </p:nvPr>
        </p:nvGraphicFramePr>
        <p:xfrm>
          <a:off x="2936324" y="4361531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C1849A60-A213-4757-8BA7-A198653ED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634561"/>
              </p:ext>
            </p:extLst>
          </p:nvPr>
        </p:nvGraphicFramePr>
        <p:xfrm>
          <a:off x="2927808" y="2080351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34EB9183-A216-4CD7-824D-DBDE4C077A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482797"/>
              </p:ext>
            </p:extLst>
          </p:nvPr>
        </p:nvGraphicFramePr>
        <p:xfrm>
          <a:off x="2936324" y="3751661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497C7D9A-F9A4-4569-99A0-A1CFEB3F74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273843"/>
              </p:ext>
            </p:extLst>
          </p:nvPr>
        </p:nvGraphicFramePr>
        <p:xfrm>
          <a:off x="2927808" y="2696244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C5EA5E8B-55D7-4977-B222-B0C930B6B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518524"/>
              </p:ext>
            </p:extLst>
          </p:nvPr>
        </p:nvGraphicFramePr>
        <p:xfrm>
          <a:off x="3622124" y="3747589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D3ABDDEE-E801-43FE-8700-E5CC0880B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229678"/>
              </p:ext>
            </p:extLst>
          </p:nvPr>
        </p:nvGraphicFramePr>
        <p:xfrm>
          <a:off x="3613608" y="2693572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54D43B87-7F8A-4CC2-A08C-FE56235A6C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409094"/>
              </p:ext>
            </p:extLst>
          </p:nvPr>
        </p:nvGraphicFramePr>
        <p:xfrm>
          <a:off x="3622124" y="4361531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16729656-FB1A-4EB1-B680-19C2255BF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76205"/>
              </p:ext>
            </p:extLst>
          </p:nvPr>
        </p:nvGraphicFramePr>
        <p:xfrm>
          <a:off x="1556208" y="3750316"/>
          <a:ext cx="2743200" cy="1838736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94505081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4493264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6095457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8027470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1744861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3788005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5925485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192BF894-DFCC-4275-BE3B-158A8B5BA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455185"/>
              </p:ext>
            </p:extLst>
          </p:nvPr>
        </p:nvGraphicFramePr>
        <p:xfrm>
          <a:off x="7730764" y="2074581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9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4135DB90-912B-45ED-9167-89F8898ECB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136747"/>
              </p:ext>
            </p:extLst>
          </p:nvPr>
        </p:nvGraphicFramePr>
        <p:xfrm>
          <a:off x="7730764" y="2688838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9EE6C747-300D-4060-8E45-85FEB5B8CF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927873"/>
              </p:ext>
            </p:extLst>
          </p:nvPr>
        </p:nvGraphicFramePr>
        <p:xfrm>
          <a:off x="4300586" y="2079315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A2084AF7-BDBE-4963-9306-6073F7BF6F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010705"/>
              </p:ext>
            </p:extLst>
          </p:nvPr>
        </p:nvGraphicFramePr>
        <p:xfrm>
          <a:off x="4300586" y="2693572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B76A760D-1052-4C39-BF3B-CE0F9C2C06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104524"/>
              </p:ext>
            </p:extLst>
          </p:nvPr>
        </p:nvGraphicFramePr>
        <p:xfrm>
          <a:off x="4307924" y="3747484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2F1EDD93-C7DE-4C7A-8635-7DC33E9DB6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840294"/>
              </p:ext>
            </p:extLst>
          </p:nvPr>
        </p:nvGraphicFramePr>
        <p:xfrm>
          <a:off x="4307924" y="4361741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94CAE7E4-AA16-483D-8125-81BC38F7F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165446"/>
              </p:ext>
            </p:extLst>
          </p:nvPr>
        </p:nvGraphicFramePr>
        <p:xfrm>
          <a:off x="4985208" y="2078981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5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6E590D64-70AA-4E71-A3BE-45770B012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177093"/>
              </p:ext>
            </p:extLst>
          </p:nvPr>
        </p:nvGraphicFramePr>
        <p:xfrm>
          <a:off x="2250524" y="3747274"/>
          <a:ext cx="2743200" cy="1838736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94505081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4493264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6095457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8027470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1744861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3788005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5925485"/>
                  </a:ext>
                </a:extLst>
              </a:tr>
            </a:tbl>
          </a:graphicData>
        </a:graphic>
      </p:graphicFrame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E6F5470E-F6F8-45B9-928F-674B0EB97A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787749"/>
              </p:ext>
            </p:extLst>
          </p:nvPr>
        </p:nvGraphicFramePr>
        <p:xfrm>
          <a:off x="4985208" y="2693238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CD9D314E-FAD8-4D47-8202-58108CF418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821172"/>
              </p:ext>
            </p:extLst>
          </p:nvPr>
        </p:nvGraphicFramePr>
        <p:xfrm>
          <a:off x="4992401" y="3747484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2C8F7583-2102-4B2D-A789-1024B5CEC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375504"/>
              </p:ext>
            </p:extLst>
          </p:nvPr>
        </p:nvGraphicFramePr>
        <p:xfrm>
          <a:off x="4992401" y="4361741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2330F9B0-4E97-4D4C-B7DE-B8891AEB03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287563"/>
              </p:ext>
            </p:extLst>
          </p:nvPr>
        </p:nvGraphicFramePr>
        <p:xfrm>
          <a:off x="4306601" y="4974338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2B3F38CC-92DC-403C-8364-FAFF2B707D96}"/>
              </a:ext>
            </a:extLst>
          </p:cNvPr>
          <p:cNvSpPr txBox="1"/>
          <p:nvPr/>
        </p:nvSpPr>
        <p:spPr>
          <a:xfrm>
            <a:off x="2250524" y="5802677"/>
            <a:ext cx="155529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j = lps[j – 1]</a:t>
            </a:r>
            <a:endParaRPr lang="vi-VN" sz="18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D99CF9B5-0963-42D8-BF07-94EB5743E3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732383"/>
              </p:ext>
            </p:extLst>
          </p:nvPr>
        </p:nvGraphicFramePr>
        <p:xfrm>
          <a:off x="4991872" y="4971988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54533F3F-5D96-423F-A689-B3103047EA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584420"/>
              </p:ext>
            </p:extLst>
          </p:nvPr>
        </p:nvGraphicFramePr>
        <p:xfrm>
          <a:off x="2944840" y="3747274"/>
          <a:ext cx="2743200" cy="1838736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94505081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4493264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6095457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8027470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1744861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3788005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5925485"/>
                  </a:ext>
                </a:extLst>
              </a:tr>
            </a:tbl>
          </a:graphicData>
        </a:graphic>
      </p:graphicFrame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7EF18021-8285-4BF4-8214-78AF0AC1D6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387900"/>
              </p:ext>
            </p:extLst>
          </p:nvPr>
        </p:nvGraphicFramePr>
        <p:xfrm>
          <a:off x="5000917" y="4974232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6DB4650C-4316-4829-ADDE-A80C738602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527328"/>
              </p:ext>
            </p:extLst>
          </p:nvPr>
        </p:nvGraphicFramePr>
        <p:xfrm>
          <a:off x="5006078" y="3751661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BB713B5E-D2BF-4193-840C-50367A67C4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549189"/>
              </p:ext>
            </p:extLst>
          </p:nvPr>
        </p:nvGraphicFramePr>
        <p:xfrm>
          <a:off x="5005238" y="4355704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B44C08E4-64D3-4768-A42C-536CAF7D8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57439"/>
              </p:ext>
            </p:extLst>
          </p:nvPr>
        </p:nvGraphicFramePr>
        <p:xfrm>
          <a:off x="3618110" y="3741364"/>
          <a:ext cx="2743200" cy="1838736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94505081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4493264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6095457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8027470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1744861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3788005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5925485"/>
                  </a:ext>
                </a:extLst>
              </a:tr>
            </a:tbl>
          </a:graphicData>
        </a:graphic>
      </p:graphicFrame>
      <p:graphicFrame>
        <p:nvGraphicFramePr>
          <p:cNvPr id="71" name="Table 70">
            <a:extLst>
              <a:ext uri="{FF2B5EF4-FFF2-40B4-BE49-F238E27FC236}">
                <a16:creationId xmlns:a16="http://schemas.microsoft.com/office/drawing/2014/main" id="{1C66029E-8AAD-4A7B-832A-DDDE63BD1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231194"/>
              </p:ext>
            </p:extLst>
          </p:nvPr>
        </p:nvGraphicFramePr>
        <p:xfrm>
          <a:off x="4999594" y="4967188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5C51E5F7-AB49-436D-A005-DB1042BE8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55167"/>
              </p:ext>
            </p:extLst>
          </p:nvPr>
        </p:nvGraphicFramePr>
        <p:xfrm>
          <a:off x="5006078" y="3740868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9AAADFB4-905C-4E5F-AB09-1DBCA489B6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378026"/>
              </p:ext>
            </p:extLst>
          </p:nvPr>
        </p:nvGraphicFramePr>
        <p:xfrm>
          <a:off x="5006078" y="4355125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2963F1B9-B68F-41D9-8E55-E130E8D322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6961"/>
              </p:ext>
            </p:extLst>
          </p:nvPr>
        </p:nvGraphicFramePr>
        <p:xfrm>
          <a:off x="4303910" y="3748072"/>
          <a:ext cx="2743200" cy="1838736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94505081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4493264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6095457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8027470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1744861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3788005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5925485"/>
                  </a:ext>
                </a:extLst>
              </a:tr>
            </a:tbl>
          </a:graphicData>
        </a:graphic>
      </p:graphicFrame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EFC6D1F6-61A4-45E2-A9F6-312ED9B741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004585"/>
              </p:ext>
            </p:extLst>
          </p:nvPr>
        </p:nvGraphicFramePr>
        <p:xfrm>
          <a:off x="5000917" y="4975998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77" name="Table 76">
            <a:extLst>
              <a:ext uri="{FF2B5EF4-FFF2-40B4-BE49-F238E27FC236}">
                <a16:creationId xmlns:a16="http://schemas.microsoft.com/office/drawing/2014/main" id="{0A93CC14-536B-421D-9890-CB9B7E4D6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195573"/>
              </p:ext>
            </p:extLst>
          </p:nvPr>
        </p:nvGraphicFramePr>
        <p:xfrm>
          <a:off x="5000014" y="3739345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78" name="Table 77">
            <a:extLst>
              <a:ext uri="{FF2B5EF4-FFF2-40B4-BE49-F238E27FC236}">
                <a16:creationId xmlns:a16="http://schemas.microsoft.com/office/drawing/2014/main" id="{A7E4E763-915D-4E3E-9EB2-F0E97185F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67039"/>
              </p:ext>
            </p:extLst>
          </p:nvPr>
        </p:nvGraphicFramePr>
        <p:xfrm>
          <a:off x="5000014" y="4353602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79" name="Table 78">
            <a:extLst>
              <a:ext uri="{FF2B5EF4-FFF2-40B4-BE49-F238E27FC236}">
                <a16:creationId xmlns:a16="http://schemas.microsoft.com/office/drawing/2014/main" id="{40AC55A8-06BA-446E-956C-8271A4F83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586391"/>
              </p:ext>
            </p:extLst>
          </p:nvPr>
        </p:nvGraphicFramePr>
        <p:xfrm>
          <a:off x="4996081" y="3740690"/>
          <a:ext cx="2743200" cy="1838736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94505081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4493264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6095457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8027470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1744861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3788005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5925485"/>
                  </a:ext>
                </a:extLst>
              </a:tr>
            </a:tbl>
          </a:graphicData>
        </a:graphic>
      </p:graphicFrame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27DE2182-193E-4BE0-96CC-166156B2F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643727"/>
              </p:ext>
            </p:extLst>
          </p:nvPr>
        </p:nvGraphicFramePr>
        <p:xfrm>
          <a:off x="5672187" y="2076635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6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FA137044-DE1A-4528-96C9-78FBE7C951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110117"/>
              </p:ext>
            </p:extLst>
          </p:nvPr>
        </p:nvGraphicFramePr>
        <p:xfrm>
          <a:off x="5671008" y="2692402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84" name="Table 83">
            <a:extLst>
              <a:ext uri="{FF2B5EF4-FFF2-40B4-BE49-F238E27FC236}">
                <a16:creationId xmlns:a16="http://schemas.microsoft.com/office/drawing/2014/main" id="{A7CA148F-80AF-4CE7-B811-BBFFE0E65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30654"/>
              </p:ext>
            </p:extLst>
          </p:nvPr>
        </p:nvGraphicFramePr>
        <p:xfrm>
          <a:off x="5690397" y="3745030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85" name="Table 84">
            <a:extLst>
              <a:ext uri="{FF2B5EF4-FFF2-40B4-BE49-F238E27FC236}">
                <a16:creationId xmlns:a16="http://schemas.microsoft.com/office/drawing/2014/main" id="{43F064D1-DF1C-4827-BB06-DAD8DB1FC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4305174"/>
              </p:ext>
            </p:extLst>
          </p:nvPr>
        </p:nvGraphicFramePr>
        <p:xfrm>
          <a:off x="5690397" y="4359287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AD7E227B-3959-49A2-A201-27781DF7D1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060765"/>
              </p:ext>
            </p:extLst>
          </p:nvPr>
        </p:nvGraphicFramePr>
        <p:xfrm>
          <a:off x="6356218" y="2074630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7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87" name="Table 86">
            <a:extLst>
              <a:ext uri="{FF2B5EF4-FFF2-40B4-BE49-F238E27FC236}">
                <a16:creationId xmlns:a16="http://schemas.microsoft.com/office/drawing/2014/main" id="{DF94474B-6454-4DCE-8219-518A490051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78104"/>
              </p:ext>
            </p:extLst>
          </p:nvPr>
        </p:nvGraphicFramePr>
        <p:xfrm>
          <a:off x="6356218" y="2688887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5BDD928B-6A6C-4267-AB55-6D3BC443FE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129120"/>
              </p:ext>
            </p:extLst>
          </p:nvPr>
        </p:nvGraphicFramePr>
        <p:xfrm>
          <a:off x="6373551" y="3744356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89" name="Table 88">
            <a:extLst>
              <a:ext uri="{FF2B5EF4-FFF2-40B4-BE49-F238E27FC236}">
                <a16:creationId xmlns:a16="http://schemas.microsoft.com/office/drawing/2014/main" id="{6B98DE75-D2FB-40F0-867D-FA7E0D80B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970906"/>
              </p:ext>
            </p:extLst>
          </p:nvPr>
        </p:nvGraphicFramePr>
        <p:xfrm>
          <a:off x="6373551" y="4358613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90" name="Table 89">
            <a:extLst>
              <a:ext uri="{FF2B5EF4-FFF2-40B4-BE49-F238E27FC236}">
                <a16:creationId xmlns:a16="http://schemas.microsoft.com/office/drawing/2014/main" id="{92B53B2A-E481-4AF4-91E4-D7CF023D22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818470"/>
              </p:ext>
            </p:extLst>
          </p:nvPr>
        </p:nvGraphicFramePr>
        <p:xfrm>
          <a:off x="7061349" y="3744356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913F6EA3-48F5-436F-A909-36782C3E5A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448233"/>
              </p:ext>
            </p:extLst>
          </p:nvPr>
        </p:nvGraphicFramePr>
        <p:xfrm>
          <a:off x="7061349" y="4358613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92" name="Table 91">
            <a:extLst>
              <a:ext uri="{FF2B5EF4-FFF2-40B4-BE49-F238E27FC236}">
                <a16:creationId xmlns:a16="http://schemas.microsoft.com/office/drawing/2014/main" id="{31657135-A62C-413D-9F44-2C22C72064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022378"/>
              </p:ext>
            </p:extLst>
          </p:nvPr>
        </p:nvGraphicFramePr>
        <p:xfrm>
          <a:off x="7046014" y="2075255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8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93" name="Table 92">
            <a:extLst>
              <a:ext uri="{FF2B5EF4-FFF2-40B4-BE49-F238E27FC236}">
                <a16:creationId xmlns:a16="http://schemas.microsoft.com/office/drawing/2014/main" id="{1147F791-1A3E-4261-9123-BD7D87EE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322657"/>
              </p:ext>
            </p:extLst>
          </p:nvPr>
        </p:nvGraphicFramePr>
        <p:xfrm>
          <a:off x="7046014" y="2689512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94" name="Table 93">
            <a:extLst>
              <a:ext uri="{FF2B5EF4-FFF2-40B4-BE49-F238E27FC236}">
                <a16:creationId xmlns:a16="http://schemas.microsoft.com/office/drawing/2014/main" id="{95CF5FE1-7E8B-44FD-9BE8-7DF8B344BA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962271"/>
              </p:ext>
            </p:extLst>
          </p:nvPr>
        </p:nvGraphicFramePr>
        <p:xfrm>
          <a:off x="7749147" y="3744119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95" name="Table 94">
            <a:extLst>
              <a:ext uri="{FF2B5EF4-FFF2-40B4-BE49-F238E27FC236}">
                <a16:creationId xmlns:a16="http://schemas.microsoft.com/office/drawing/2014/main" id="{CBD64683-2897-4A2E-927D-F64EE933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245683"/>
              </p:ext>
            </p:extLst>
          </p:nvPr>
        </p:nvGraphicFramePr>
        <p:xfrm>
          <a:off x="7749147" y="4358376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98" name="Table 97">
            <a:extLst>
              <a:ext uri="{FF2B5EF4-FFF2-40B4-BE49-F238E27FC236}">
                <a16:creationId xmlns:a16="http://schemas.microsoft.com/office/drawing/2014/main" id="{46E50EBF-576B-4A79-B2D1-B8FC29FF1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404499"/>
              </p:ext>
            </p:extLst>
          </p:nvPr>
        </p:nvGraphicFramePr>
        <p:xfrm>
          <a:off x="5698344" y="3746440"/>
          <a:ext cx="2743200" cy="1838736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94505081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4493264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6095457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8027470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1744861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3788005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5925485"/>
                  </a:ext>
                </a:extLst>
              </a:tr>
            </a:tbl>
          </a:graphicData>
        </a:graphic>
      </p:graphicFrame>
      <p:graphicFrame>
        <p:nvGraphicFramePr>
          <p:cNvPr id="99" name="Table 98">
            <a:extLst>
              <a:ext uri="{FF2B5EF4-FFF2-40B4-BE49-F238E27FC236}">
                <a16:creationId xmlns:a16="http://schemas.microsoft.com/office/drawing/2014/main" id="{F381774D-93D9-4CD9-9645-4279B2742A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838497"/>
              </p:ext>
            </p:extLst>
          </p:nvPr>
        </p:nvGraphicFramePr>
        <p:xfrm>
          <a:off x="7755096" y="3745929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F73A80ED-EDF2-4EAB-A843-B696B228D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831234"/>
              </p:ext>
            </p:extLst>
          </p:nvPr>
        </p:nvGraphicFramePr>
        <p:xfrm>
          <a:off x="7755096" y="4360186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27A7743E-1CED-45D9-99C3-471F3CBDC1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23365"/>
              </p:ext>
            </p:extLst>
          </p:nvPr>
        </p:nvGraphicFramePr>
        <p:xfrm>
          <a:off x="7756068" y="4974232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102" name="Table 101">
            <a:extLst>
              <a:ext uri="{FF2B5EF4-FFF2-40B4-BE49-F238E27FC236}">
                <a16:creationId xmlns:a16="http://schemas.microsoft.com/office/drawing/2014/main" id="{47050424-DE9E-4CBF-94D0-423790FAA8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639972"/>
              </p:ext>
            </p:extLst>
          </p:nvPr>
        </p:nvGraphicFramePr>
        <p:xfrm>
          <a:off x="6355151" y="3756366"/>
          <a:ext cx="2743200" cy="1838736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94505081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4493264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6095457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8027470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1744861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3788005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5925485"/>
                  </a:ext>
                </a:extLst>
              </a:tr>
            </a:tbl>
          </a:graphicData>
        </a:graphic>
      </p:graphicFrame>
      <p:graphicFrame>
        <p:nvGraphicFramePr>
          <p:cNvPr id="103" name="Table 102">
            <a:extLst>
              <a:ext uri="{FF2B5EF4-FFF2-40B4-BE49-F238E27FC236}">
                <a16:creationId xmlns:a16="http://schemas.microsoft.com/office/drawing/2014/main" id="{394B99E5-326E-46CD-BD59-4A119FB11C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010777"/>
              </p:ext>
            </p:extLst>
          </p:nvPr>
        </p:nvGraphicFramePr>
        <p:xfrm>
          <a:off x="7755906" y="4981773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104" name="Table 103">
            <a:extLst>
              <a:ext uri="{FF2B5EF4-FFF2-40B4-BE49-F238E27FC236}">
                <a16:creationId xmlns:a16="http://schemas.microsoft.com/office/drawing/2014/main" id="{408B4C38-6263-449C-9822-E6F07EB940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188544"/>
              </p:ext>
            </p:extLst>
          </p:nvPr>
        </p:nvGraphicFramePr>
        <p:xfrm>
          <a:off x="7755825" y="3751057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105" name="Table 104">
            <a:extLst>
              <a:ext uri="{FF2B5EF4-FFF2-40B4-BE49-F238E27FC236}">
                <a16:creationId xmlns:a16="http://schemas.microsoft.com/office/drawing/2014/main" id="{AF36BAA6-0D38-4395-8B14-C3171998CB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7427"/>
              </p:ext>
            </p:extLst>
          </p:nvPr>
        </p:nvGraphicFramePr>
        <p:xfrm>
          <a:off x="7755825" y="4365314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325B668F-140C-4C83-BD08-AD1A2C8A5E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71944"/>
              </p:ext>
            </p:extLst>
          </p:nvPr>
        </p:nvGraphicFramePr>
        <p:xfrm>
          <a:off x="7040951" y="3741080"/>
          <a:ext cx="2743200" cy="1838736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94505081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4493264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6095457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8027470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1744861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3788005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5925485"/>
                  </a:ext>
                </a:extLst>
              </a:tr>
            </a:tbl>
          </a:graphicData>
        </a:graphic>
      </p:graphicFrame>
      <p:graphicFrame>
        <p:nvGraphicFramePr>
          <p:cNvPr id="107" name="Table 106">
            <a:extLst>
              <a:ext uri="{FF2B5EF4-FFF2-40B4-BE49-F238E27FC236}">
                <a16:creationId xmlns:a16="http://schemas.microsoft.com/office/drawing/2014/main" id="{85B79045-831E-4F16-9B6C-D46C2B6023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524259"/>
              </p:ext>
            </p:extLst>
          </p:nvPr>
        </p:nvGraphicFramePr>
        <p:xfrm>
          <a:off x="7746398" y="4972422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108" name="Table 107">
            <a:extLst>
              <a:ext uri="{FF2B5EF4-FFF2-40B4-BE49-F238E27FC236}">
                <a16:creationId xmlns:a16="http://schemas.microsoft.com/office/drawing/2014/main" id="{A524D4A7-774E-44B5-B78E-78DDCB1931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405330"/>
              </p:ext>
            </p:extLst>
          </p:nvPr>
        </p:nvGraphicFramePr>
        <p:xfrm>
          <a:off x="7744579" y="3749867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109" name="Table 108">
            <a:extLst>
              <a:ext uri="{FF2B5EF4-FFF2-40B4-BE49-F238E27FC236}">
                <a16:creationId xmlns:a16="http://schemas.microsoft.com/office/drawing/2014/main" id="{641B4843-36A0-4BAA-B0B2-3A2719B14F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530664"/>
              </p:ext>
            </p:extLst>
          </p:nvPr>
        </p:nvGraphicFramePr>
        <p:xfrm>
          <a:off x="7744579" y="4364124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110" name="Table 109">
            <a:extLst>
              <a:ext uri="{FF2B5EF4-FFF2-40B4-BE49-F238E27FC236}">
                <a16:creationId xmlns:a16="http://schemas.microsoft.com/office/drawing/2014/main" id="{27344889-E20F-425D-8715-E40AD1A7D8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233010"/>
              </p:ext>
            </p:extLst>
          </p:nvPr>
        </p:nvGraphicFramePr>
        <p:xfrm>
          <a:off x="7758067" y="3733122"/>
          <a:ext cx="2743200" cy="1838736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94505081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4493264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6095457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8027470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1744861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3788005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5925485"/>
                  </a:ext>
                </a:extLst>
              </a:tr>
            </a:tbl>
          </a:graphicData>
        </a:graphic>
      </p:graphicFrame>
      <p:graphicFrame>
        <p:nvGraphicFramePr>
          <p:cNvPr id="111" name="Table 110">
            <a:extLst>
              <a:ext uri="{FF2B5EF4-FFF2-40B4-BE49-F238E27FC236}">
                <a16:creationId xmlns:a16="http://schemas.microsoft.com/office/drawing/2014/main" id="{80819895-91C9-4C7D-A8FF-9C096A349F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786581"/>
              </p:ext>
            </p:extLst>
          </p:nvPr>
        </p:nvGraphicFramePr>
        <p:xfrm>
          <a:off x="8451410" y="3744022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112" name="Table 111">
            <a:extLst>
              <a:ext uri="{FF2B5EF4-FFF2-40B4-BE49-F238E27FC236}">
                <a16:creationId xmlns:a16="http://schemas.microsoft.com/office/drawing/2014/main" id="{49D02E43-D588-4251-9419-7FB73136C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689549"/>
              </p:ext>
            </p:extLst>
          </p:nvPr>
        </p:nvGraphicFramePr>
        <p:xfrm>
          <a:off x="8451410" y="4358279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113" name="Table 112">
            <a:extLst>
              <a:ext uri="{FF2B5EF4-FFF2-40B4-BE49-F238E27FC236}">
                <a16:creationId xmlns:a16="http://schemas.microsoft.com/office/drawing/2014/main" id="{7582ADE6-3ED0-421C-9396-60C800E50B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890833"/>
              </p:ext>
            </p:extLst>
          </p:nvPr>
        </p:nvGraphicFramePr>
        <p:xfrm>
          <a:off x="8419841" y="2074581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114" name="Table 113">
            <a:extLst>
              <a:ext uri="{FF2B5EF4-FFF2-40B4-BE49-F238E27FC236}">
                <a16:creationId xmlns:a16="http://schemas.microsoft.com/office/drawing/2014/main" id="{B898E2F7-7AE0-4E65-B088-F982D8DC7B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209838"/>
              </p:ext>
            </p:extLst>
          </p:nvPr>
        </p:nvGraphicFramePr>
        <p:xfrm>
          <a:off x="8419841" y="2688838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116" name="Table 115">
            <a:extLst>
              <a:ext uri="{FF2B5EF4-FFF2-40B4-BE49-F238E27FC236}">
                <a16:creationId xmlns:a16="http://schemas.microsoft.com/office/drawing/2014/main" id="{362B01FA-2D30-45AA-A561-D9E1D5EDF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532382"/>
              </p:ext>
            </p:extLst>
          </p:nvPr>
        </p:nvGraphicFramePr>
        <p:xfrm>
          <a:off x="7741293" y="3744356"/>
          <a:ext cx="3429000" cy="1838736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01983049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5547163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9930957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60866264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375874492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j</a:t>
                      </a:r>
                      <a:endParaRPr lang="vi-VN" sz="1800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378306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2051777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lps</a:t>
                      </a:r>
                      <a:endParaRPr lang="vi-VN" sz="1800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219195"/>
                  </a:ext>
                </a:extLst>
              </a:tr>
            </a:tbl>
          </a:graphicData>
        </a:graphic>
      </p:graphicFrame>
      <p:sp>
        <p:nvSpPr>
          <p:cNvPr id="117" name="Rectangle 1">
            <a:extLst>
              <a:ext uri="{FF2B5EF4-FFF2-40B4-BE49-F238E27FC236}">
                <a16:creationId xmlns:a16="http://schemas.microsoft.com/office/drawing/2014/main" id="{D8EC757D-45C8-49CF-B1C7-3BE1C3B89FC8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6350649" y="3931407"/>
            <a:ext cx="4243753" cy="15232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vert="horz" wrap="square" lIns="0" tIns="0" rIns="0" bIns="8464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Input: txt[] = "AAAAABAAABA" </a:t>
            </a:r>
          </a:p>
          <a:p>
            <a:pPr defTabSz="12191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>
                <a:latin typeface="Consolas" panose="020B0609020204030204" pitchFamily="49" charset="0"/>
              </a:rPr>
              <a:t>       </a:t>
            </a:r>
            <a:r>
              <a:rPr lang="en-US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pat[] = "AAAA" </a:t>
            </a:r>
          </a:p>
          <a:p>
            <a:pPr defTabSz="12191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Output: Pattern found at index 0 </a:t>
            </a:r>
          </a:p>
          <a:p>
            <a:pPr defTabSz="12191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        Pattern found at index 1 </a:t>
            </a:r>
          </a:p>
        </p:txBody>
      </p:sp>
      <p:graphicFrame>
        <p:nvGraphicFramePr>
          <p:cNvPr id="118" name="Table 117">
            <a:extLst>
              <a:ext uri="{FF2B5EF4-FFF2-40B4-BE49-F238E27FC236}">
                <a16:creationId xmlns:a16="http://schemas.microsoft.com/office/drawing/2014/main" id="{209633CE-5852-4126-8A7A-4BB1C3A081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451154"/>
              </p:ext>
            </p:extLst>
          </p:nvPr>
        </p:nvGraphicFramePr>
        <p:xfrm>
          <a:off x="1557386" y="2691632"/>
          <a:ext cx="27432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47184453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9666097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73931238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961826975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521916"/>
                  </a:ext>
                </a:extLst>
              </a:tr>
            </a:tbl>
          </a:graphicData>
        </a:graphic>
      </p:graphicFrame>
      <p:graphicFrame>
        <p:nvGraphicFramePr>
          <p:cNvPr id="119" name="Table 118">
            <a:extLst>
              <a:ext uri="{FF2B5EF4-FFF2-40B4-BE49-F238E27FC236}">
                <a16:creationId xmlns:a16="http://schemas.microsoft.com/office/drawing/2014/main" id="{AC7A2F45-5E89-438D-B224-E5859E9581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451154"/>
              </p:ext>
            </p:extLst>
          </p:nvPr>
        </p:nvGraphicFramePr>
        <p:xfrm>
          <a:off x="2242008" y="2698442"/>
          <a:ext cx="27432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47184453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9666097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73931238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961826975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521916"/>
                  </a:ext>
                </a:extLst>
              </a:tr>
            </a:tbl>
          </a:graphicData>
        </a:graphic>
      </p:graphicFrame>
      <p:graphicFrame>
        <p:nvGraphicFramePr>
          <p:cNvPr id="120" name="Table 5">
            <a:extLst>
              <a:ext uri="{FF2B5EF4-FFF2-40B4-BE49-F238E27FC236}">
                <a16:creationId xmlns:a16="http://schemas.microsoft.com/office/drawing/2014/main" id="{13442308-6E3A-4639-804B-38F01D851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247638"/>
              </p:ext>
            </p:extLst>
          </p:nvPr>
        </p:nvGraphicFramePr>
        <p:xfrm>
          <a:off x="864775" y="2089382"/>
          <a:ext cx="8229600" cy="122582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57482497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95397322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92709195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75863581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20672777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57743995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5402112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9691856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67903791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73843856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6057967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849589855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i</a:t>
                      </a:r>
                      <a:endParaRPr lang="vi-VN" sz="1800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5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6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7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8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9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3391634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T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93038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7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96296E-6 L 0.05704 0.00046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2" y="23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07407E-6 L 0.05703 0.00047 " pathEditMode="relative" rAng="0" ptsTypes="AA">
                                      <p:cBhvr>
                                        <p:cTn id="15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2" y="23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07407E-6 L 0.05703 0.00047 " pathEditMode="relative" rAng="0" ptsTypes="AA">
                                      <p:cBhvr>
                                        <p:cTn id="186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2" y="23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7 L 0.05704 0.00046 " pathEditMode="relative" rAng="0" ptsTypes="AA">
                                      <p:cBhvr>
                                        <p:cTn id="214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2" y="23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7 L 0.05704 0.00046 " pathEditMode="relative" rAng="0" ptsTypes="AA">
                                      <p:cBhvr>
                                        <p:cTn id="242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2" y="23"/>
                                    </p:animMotion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7 L 0.05704 0.00046 " pathEditMode="relative" rAng="0" ptsTypes="AA">
                                      <p:cBhvr>
                                        <p:cTn id="274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2" y="23"/>
                                    </p:animMotion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07407E-6 L 0.05703 0.00047 " pathEditMode="relative" rAng="0" ptsTypes="AA">
                                      <p:cBhvr>
                                        <p:cTn id="366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2" y="23"/>
                                    </p:animMotion>
                                  </p:childTnLst>
                                </p:cTn>
                              </p:par>
                              <p:par>
                                <p:cTn id="3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9" fill="hold">
                      <p:stCondLst>
                        <p:cond delay="indefinite"/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07407E-6 L 0.05703 0.00047 " pathEditMode="relative" rAng="0" ptsTypes="AA">
                                      <p:cBhvr>
                                        <p:cTn id="394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2" y="23"/>
                                    </p:animMotion>
                                  </p:childTnLst>
                                </p:cTn>
                              </p:par>
                              <p:par>
                                <p:cTn id="3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1" fill="hold">
                      <p:stCondLst>
                        <p:cond delay="indefinite"/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07407E-6 L 0.05703 0.00047 " pathEditMode="relative" rAng="0" ptsTypes="AA">
                                      <p:cBhvr>
                                        <p:cTn id="422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2" y="23"/>
                                    </p:animMotion>
                                  </p:childTnLst>
                                </p:cTn>
                              </p:par>
                              <p:par>
                                <p:cTn id="4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9" fill="hold">
                      <p:stCondLst>
                        <p:cond delay="indefinite"/>
                      </p:stCondLst>
                      <p:childTnLst>
                        <p:par>
                          <p:cTn id="450" fill="hold">
                            <p:stCondLst>
                              <p:cond delay="0"/>
                            </p:stCondLst>
                            <p:childTnLst>
                              <p:par>
                                <p:cTn id="4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22222E-6 L 0.05703 0.00047 " pathEditMode="relative" rAng="0" ptsTypes="AA">
                                      <p:cBhvr>
                                        <p:cTn id="454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2" y="23"/>
                                    </p:animMotion>
                                  </p:childTnLst>
                                </p:cTn>
                              </p:par>
                              <p:par>
                                <p:cTn id="4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7" fill="hold">
                      <p:stCondLst>
                        <p:cond delay="indefinite"/>
                      </p:stCondLst>
                      <p:childTnLst>
                        <p:par>
                          <p:cTn id="458" fill="hold">
                            <p:stCondLst>
                              <p:cond delay="0"/>
                            </p:stCondLst>
                            <p:childTnLst>
                              <p:par>
                                <p:cTn id="4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9" fill="hold">
                      <p:stCondLst>
                        <p:cond delay="indefinite"/>
                      </p:stCondLst>
                      <p:childTnLst>
                        <p:par>
                          <p:cTn id="470" fill="hold">
                            <p:stCondLst>
                              <p:cond delay="0"/>
                            </p:stCondLst>
                            <p:childTnLst>
                              <p:par>
                                <p:cTn id="4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59259E-6 L -0.56367 0.00232 " pathEditMode="relative" rAng="0" ptsTypes="AA">
                                      <p:cBhvr>
                                        <p:cTn id="486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90" y="116"/>
                                    </p:animMotion>
                                  </p:childTnLst>
                                </p:cTn>
                              </p:par>
                              <p:par>
                                <p:cTn id="4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9" fill="hold">
                            <p:stCondLst>
                              <p:cond delay="2000"/>
                            </p:stCondLst>
                            <p:childTnLst>
                              <p:par>
                                <p:cTn id="4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11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6D08CC-2131-4E06-9B30-FAE217FE72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35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4E6F11-476D-4D54-BC4E-4430C4180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909" y="0"/>
            <a:ext cx="98201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798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09E41-38A7-45B0-8509-11A53BB820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36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9DE1BE-33EA-4698-8B6A-74C327F12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74027"/>
            <a:ext cx="8751216" cy="766237"/>
          </a:xfrm>
        </p:spPr>
        <p:txBody>
          <a:bodyPr/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Knuth – Morris – Pratt (KMP)</a:t>
            </a:r>
            <a:endParaRPr lang="vi-V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0CB8BAD-44CA-4290-8D5F-89D581E52358}"/>
              </a:ext>
            </a:extLst>
          </p:cNvPr>
          <p:cNvSpPr txBox="1">
            <a:spLocks/>
          </p:cNvSpPr>
          <p:nvPr/>
        </p:nvSpPr>
        <p:spPr>
          <a:xfrm>
            <a:off x="578610" y="1828085"/>
            <a:ext cx="7521200" cy="1284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70" marR="0" lvl="0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40" marR="0" lvl="1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09" marR="0" lvl="2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278" marR="0" lvl="3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848" marR="0" lvl="4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418" marR="0" lvl="5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6987" marR="0" lvl="6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557" marR="0" lvl="7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126" marR="0" lvl="8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95288" indent="0">
              <a:buFont typeface="Barlow Light"/>
              <a:buNone/>
            </a:pPr>
            <a:r>
              <a:rPr lang="en-US" sz="2400" b="1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Time complexity:</a:t>
            </a:r>
          </a:p>
          <a:p>
            <a:pPr marL="395288" indent="0">
              <a:buFont typeface="Barlow Light"/>
              <a:buNone/>
            </a:pPr>
            <a:r>
              <a:rPr lang="en-US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Let </a:t>
            </a:r>
            <a:r>
              <a:rPr lang="en-US" i="1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m, n </a:t>
            </a:r>
            <a:r>
              <a:rPr lang="en-US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respectively be size of pattern string and main string.</a:t>
            </a:r>
            <a:endParaRPr lang="en-US" sz="200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B0822B1B-CC08-4A4C-8EFA-1FF83F7129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067574"/>
              </p:ext>
            </p:extLst>
          </p:nvPr>
        </p:nvGraphicFramePr>
        <p:xfrm>
          <a:off x="1746091" y="3112115"/>
          <a:ext cx="8699818" cy="13716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3213418">
                  <a:extLst>
                    <a:ext uri="{9D8B030D-6E8A-4147-A177-3AD203B41FA5}">
                      <a16:colId xmlns:a16="http://schemas.microsoft.com/office/drawing/2014/main" val="387460483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82492931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8832647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Method</a:t>
                      </a:r>
                      <a:endParaRPr lang="vi-VN" sz="2000" b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Time Complexity</a:t>
                      </a:r>
                      <a:endParaRPr lang="vi-VN" sz="2000" b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Space Complexity</a:t>
                      </a:r>
                      <a:endParaRPr lang="vi-VN" sz="2000" b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7393174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computedPrefixFunction()</a:t>
                      </a:r>
                      <a:endParaRPr lang="vi-VN" sz="20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O(m)</a:t>
                      </a:r>
                      <a:endParaRPr lang="vi-VN" sz="2000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O(m)</a:t>
                      </a:r>
                      <a:endParaRPr lang="vi-VN" sz="20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364994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KMPSearch()</a:t>
                      </a:r>
                      <a:endParaRPr lang="vi-VN" sz="20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O(n)</a:t>
                      </a:r>
                      <a:endParaRPr lang="vi-VN" sz="2000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O(1)</a:t>
                      </a:r>
                      <a:endParaRPr lang="vi-VN" sz="2000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399868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A75D9EC-A04F-4235-ABBE-8525BE870909}"/>
              </a:ext>
            </a:extLst>
          </p:cNvPr>
          <p:cNvSpPr txBox="1"/>
          <p:nvPr/>
        </p:nvSpPr>
        <p:spPr>
          <a:xfrm>
            <a:off x="609600" y="4637986"/>
            <a:ext cx="109224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>
                  <a:lumMod val="60000"/>
                  <a:lumOff val="40000"/>
                </a:schemeClr>
              </a:buClr>
              <a:buSzPct val="35000"/>
              <a:buFont typeface="Wingdings 3" panose="05040102010807070707" pitchFamily="18" charset="2"/>
              <a:buChar char="u"/>
            </a:pPr>
            <a:r>
              <a:rPr lang="en-US" sz="18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first method </a:t>
            </a:r>
            <a:r>
              <a:rPr lang="en-US" sz="18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“computedPrefixFunction()” </a:t>
            </a:r>
            <a:r>
              <a:rPr lang="en-US" sz="18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contains a </a:t>
            </a:r>
            <a:r>
              <a:rPr lang="en-US" sz="18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while</a:t>
            </a:r>
            <a:r>
              <a:rPr lang="en-US" sz="18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loop that runs </a:t>
            </a:r>
            <a:r>
              <a:rPr lang="en-US" sz="18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US" sz="18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times. It also requires additional array to store </a:t>
            </a:r>
            <a:r>
              <a:rPr lang="en-US" sz="18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lps</a:t>
            </a:r>
            <a:r>
              <a:rPr lang="en-US" sz="18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of size equal to pattern size.</a:t>
            </a:r>
          </a:p>
          <a:p>
            <a:pPr marL="342900" indent="-342900">
              <a:buClr>
                <a:schemeClr val="accent1">
                  <a:lumMod val="60000"/>
                  <a:lumOff val="40000"/>
                </a:schemeClr>
              </a:buClr>
              <a:buSzPct val="35000"/>
              <a:buFont typeface="Wingdings 3" panose="05040102010807070707" pitchFamily="18" charset="2"/>
              <a:buChar char="u"/>
            </a:pPr>
            <a:r>
              <a:rPr lang="en-US" sz="18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second method </a:t>
            </a:r>
            <a:r>
              <a:rPr lang="en-US" sz="18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“KMPSearch()” </a:t>
            </a:r>
            <a:r>
              <a:rPr lang="en-US" sz="18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just compares pattern through the entire main string of length </a:t>
            </a:r>
            <a:r>
              <a:rPr lang="en-US" sz="18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US" sz="18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using a </a:t>
            </a:r>
            <a:r>
              <a:rPr lang="en-US" sz="18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while</a:t>
            </a:r>
            <a:r>
              <a:rPr lang="en-US" sz="18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loop.</a:t>
            </a:r>
          </a:p>
          <a:p>
            <a:pPr marL="342900" indent="-342900">
              <a:buClr>
                <a:schemeClr val="accent1">
                  <a:lumMod val="60000"/>
                  <a:lumOff val="40000"/>
                </a:schemeClr>
              </a:buClr>
              <a:buSzPct val="35000"/>
              <a:buFont typeface="Wingdings 3" panose="05040102010807070707" pitchFamily="18" charset="2"/>
              <a:buChar char="u"/>
            </a:pPr>
            <a:r>
              <a:rPr lang="en-US" sz="18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Thus we can see that the total time complexity of KMP is </a:t>
            </a:r>
            <a:r>
              <a:rPr lang="en-US" sz="18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O(m + n) </a:t>
            </a:r>
            <a:r>
              <a:rPr lang="en-US" sz="18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which is a linear time complexity.</a:t>
            </a:r>
            <a:endParaRPr lang="vi-VN" sz="1800" b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703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09E41-38A7-45B0-8509-11A53BB820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37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9DE1BE-33EA-4698-8B6A-74C327F12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74027"/>
            <a:ext cx="8751216" cy="766237"/>
          </a:xfrm>
        </p:spPr>
        <p:txBody>
          <a:bodyPr/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Knuth – Morris – Pratt (KMP)</a:t>
            </a:r>
            <a:endParaRPr lang="vi-V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0CB8BAD-44CA-4290-8D5F-89D581E52358}"/>
              </a:ext>
            </a:extLst>
          </p:cNvPr>
          <p:cNvSpPr txBox="1">
            <a:spLocks/>
          </p:cNvSpPr>
          <p:nvPr/>
        </p:nvSpPr>
        <p:spPr>
          <a:xfrm>
            <a:off x="578610" y="1828085"/>
            <a:ext cx="7521200" cy="1284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70" marR="0" lvl="0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40" marR="0" lvl="1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09" marR="0" lvl="2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278" marR="0" lvl="3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848" marR="0" lvl="4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418" marR="0" lvl="5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6987" marR="0" lvl="6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557" marR="0" lvl="7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126" marR="0" lvl="8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95288" indent="0">
              <a:buFont typeface="Barlow Light"/>
              <a:buNone/>
            </a:pPr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KMP’s application:</a:t>
            </a:r>
            <a:endParaRPr lang="en-US" sz="2000" b="1" i="1">
              <a:solidFill>
                <a:srgbClr val="00206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B73AEFF-91DF-4B84-A8D8-642B2EB17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24250" y="2470100"/>
            <a:ext cx="5143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316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75FE06-1C96-4C8E-94CC-37597C85E3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38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46" name="Google Shape;1369;p33">
            <a:extLst>
              <a:ext uri="{FF2B5EF4-FFF2-40B4-BE49-F238E27FC236}">
                <a16:creationId xmlns:a16="http://schemas.microsoft.com/office/drawing/2014/main" id="{22278A34-FE58-4094-B063-5338DCF93601}"/>
              </a:ext>
            </a:extLst>
          </p:cNvPr>
          <p:cNvGrpSpPr/>
          <p:nvPr/>
        </p:nvGrpSpPr>
        <p:grpSpPr>
          <a:xfrm>
            <a:off x="432334" y="1313597"/>
            <a:ext cx="11099699" cy="3831847"/>
            <a:chOff x="428048" y="1135825"/>
            <a:chExt cx="8287804" cy="2702618"/>
          </a:xfrm>
        </p:grpSpPr>
        <p:sp>
          <p:nvSpPr>
            <p:cNvPr id="47" name="Google Shape;1370;p33">
              <a:extLst>
                <a:ext uri="{FF2B5EF4-FFF2-40B4-BE49-F238E27FC236}">
                  <a16:creationId xmlns:a16="http://schemas.microsoft.com/office/drawing/2014/main" id="{EB28F8AB-4154-4543-B834-1FC6A35626B0}"/>
                </a:ext>
              </a:extLst>
            </p:cNvPr>
            <p:cNvSpPr/>
            <p:nvPr/>
          </p:nvSpPr>
          <p:spPr>
            <a:xfrm>
              <a:off x="4612200" y="2119725"/>
              <a:ext cx="3569400" cy="8226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48" name="Google Shape;1371;p33">
              <a:extLst>
                <a:ext uri="{FF2B5EF4-FFF2-40B4-BE49-F238E27FC236}">
                  <a16:creationId xmlns:a16="http://schemas.microsoft.com/office/drawing/2014/main" id="{DEBA196B-0FFF-4A4B-8132-A38267339935}"/>
                </a:ext>
              </a:extLst>
            </p:cNvPr>
            <p:cNvSpPr/>
            <p:nvPr/>
          </p:nvSpPr>
          <p:spPr>
            <a:xfrm>
              <a:off x="4612200" y="3015824"/>
              <a:ext cx="3569400" cy="8226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50" name="Google Shape;1373;p33">
              <a:extLst>
                <a:ext uri="{FF2B5EF4-FFF2-40B4-BE49-F238E27FC236}">
                  <a16:creationId xmlns:a16="http://schemas.microsoft.com/office/drawing/2014/main" id="{D3BB018B-4626-491B-8C5A-F99BBCE96B6C}"/>
                </a:ext>
              </a:extLst>
            </p:cNvPr>
            <p:cNvSpPr/>
            <p:nvPr/>
          </p:nvSpPr>
          <p:spPr>
            <a:xfrm>
              <a:off x="962500" y="2119725"/>
              <a:ext cx="3569400" cy="8226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51" name="Google Shape;1374;p33">
              <a:extLst>
                <a:ext uri="{FF2B5EF4-FFF2-40B4-BE49-F238E27FC236}">
                  <a16:creationId xmlns:a16="http://schemas.microsoft.com/office/drawing/2014/main" id="{C4462703-B136-4FC3-AEFE-CCA98439CF3F}"/>
                </a:ext>
              </a:extLst>
            </p:cNvPr>
            <p:cNvSpPr/>
            <p:nvPr/>
          </p:nvSpPr>
          <p:spPr>
            <a:xfrm flipH="1">
              <a:off x="1146525" y="1334264"/>
              <a:ext cx="3398400" cy="716100"/>
            </a:xfrm>
            <a:prstGeom prst="homePlate">
              <a:avLst>
                <a:gd name="adj" fmla="val 50000"/>
              </a:avLst>
            </a:prstGeom>
            <a:solidFill>
              <a:srgbClr val="6C6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52" name="Google Shape;1375;p33">
              <a:extLst>
                <a:ext uri="{FF2B5EF4-FFF2-40B4-BE49-F238E27FC236}">
                  <a16:creationId xmlns:a16="http://schemas.microsoft.com/office/drawing/2014/main" id="{CDA291E0-13D6-4700-864C-D2C9FF261299}"/>
                </a:ext>
              </a:extLst>
            </p:cNvPr>
            <p:cNvSpPr/>
            <p:nvPr/>
          </p:nvSpPr>
          <p:spPr>
            <a:xfrm flipH="1">
              <a:off x="428048" y="1446634"/>
              <a:ext cx="1293300" cy="491400"/>
            </a:xfrm>
            <a:prstGeom prst="chevron">
              <a:avLst>
                <a:gd name="adj" fmla="val 50000"/>
              </a:avLst>
            </a:pr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53" name="Google Shape;1376;p33">
              <a:extLst>
                <a:ext uri="{FF2B5EF4-FFF2-40B4-BE49-F238E27FC236}">
                  <a16:creationId xmlns:a16="http://schemas.microsoft.com/office/drawing/2014/main" id="{568B00FA-447B-4799-B358-D0DC3CDCBB76}"/>
                </a:ext>
              </a:extLst>
            </p:cNvPr>
            <p:cNvSpPr/>
            <p:nvPr/>
          </p:nvSpPr>
          <p:spPr>
            <a:xfrm>
              <a:off x="4544925" y="1334264"/>
              <a:ext cx="3425700" cy="716100"/>
            </a:xfrm>
            <a:prstGeom prst="homePlate">
              <a:avLst>
                <a:gd name="adj" fmla="val 50000"/>
              </a:avLst>
            </a:prstGeom>
            <a:solidFill>
              <a:srgbClr val="FFC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54" name="Google Shape;1377;p33">
              <a:extLst>
                <a:ext uri="{FF2B5EF4-FFF2-40B4-BE49-F238E27FC236}">
                  <a16:creationId xmlns:a16="http://schemas.microsoft.com/office/drawing/2014/main" id="{AEA7257F-9C73-4E39-BA53-4D617BC5CDE6}"/>
                </a:ext>
              </a:extLst>
            </p:cNvPr>
            <p:cNvSpPr/>
            <p:nvPr/>
          </p:nvSpPr>
          <p:spPr>
            <a:xfrm>
              <a:off x="7422552" y="1446634"/>
              <a:ext cx="1293300" cy="491400"/>
            </a:xfrm>
            <a:prstGeom prst="chevron">
              <a:avLst>
                <a:gd name="adj" fmla="val 50000"/>
              </a:avLst>
            </a:prstGeom>
            <a:solidFill>
              <a:srgbClr val="FF4D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55" name="Google Shape;1378;p33">
              <a:extLst>
                <a:ext uri="{FF2B5EF4-FFF2-40B4-BE49-F238E27FC236}">
                  <a16:creationId xmlns:a16="http://schemas.microsoft.com/office/drawing/2014/main" id="{1FEB0E48-674D-4839-BF5B-0EBC07ED1705}"/>
                </a:ext>
              </a:extLst>
            </p:cNvPr>
            <p:cNvSpPr/>
            <p:nvPr/>
          </p:nvSpPr>
          <p:spPr>
            <a:xfrm>
              <a:off x="4015440" y="1135825"/>
              <a:ext cx="1113000" cy="1113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56" name="Google Shape;1379;p33">
              <a:extLst>
                <a:ext uri="{FF2B5EF4-FFF2-40B4-BE49-F238E27FC236}">
                  <a16:creationId xmlns:a16="http://schemas.microsoft.com/office/drawing/2014/main" id="{CB6E51E4-555F-4686-B6C1-E08511A36022}"/>
                </a:ext>
              </a:extLst>
            </p:cNvPr>
            <p:cNvSpPr txBox="1"/>
            <p:nvPr/>
          </p:nvSpPr>
          <p:spPr>
            <a:xfrm>
              <a:off x="1750973" y="1587926"/>
              <a:ext cx="1934400" cy="20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6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  <a:sym typeface="Fira Sans Extra Condensed Medium"/>
                </a:rPr>
                <a:t>PROS</a:t>
              </a:r>
              <a:endParaRPr kumimoji="0" sz="26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Fira Sans Extra Condensed Medium"/>
              </a:endParaRPr>
            </a:p>
          </p:txBody>
        </p:sp>
        <p:sp>
          <p:nvSpPr>
            <p:cNvPr id="57" name="Google Shape;1380;p33">
              <a:extLst>
                <a:ext uri="{FF2B5EF4-FFF2-40B4-BE49-F238E27FC236}">
                  <a16:creationId xmlns:a16="http://schemas.microsoft.com/office/drawing/2014/main" id="{35F8BD6D-B620-4F35-ADD2-B2EC809C07DE}"/>
                </a:ext>
              </a:extLst>
            </p:cNvPr>
            <p:cNvSpPr txBox="1"/>
            <p:nvPr/>
          </p:nvSpPr>
          <p:spPr>
            <a:xfrm>
              <a:off x="5458685" y="1587926"/>
              <a:ext cx="1934400" cy="20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6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  <a:sym typeface="Fira Sans Extra Condensed Medium"/>
                </a:rPr>
                <a:t>CONS</a:t>
              </a:r>
              <a:endParaRPr kumimoji="0" sz="2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Fira Sans Extra Condensed Medium"/>
              </a:endParaRPr>
            </a:p>
          </p:txBody>
        </p:sp>
        <p:sp>
          <p:nvSpPr>
            <p:cNvPr id="58" name="Google Shape;1381;p33">
              <a:extLst>
                <a:ext uri="{FF2B5EF4-FFF2-40B4-BE49-F238E27FC236}">
                  <a16:creationId xmlns:a16="http://schemas.microsoft.com/office/drawing/2014/main" id="{6D921940-6EBE-44EC-8D13-0BBBC23F920A}"/>
                </a:ext>
              </a:extLst>
            </p:cNvPr>
            <p:cNvSpPr/>
            <p:nvPr/>
          </p:nvSpPr>
          <p:spPr>
            <a:xfrm>
              <a:off x="962500" y="3015824"/>
              <a:ext cx="3569400" cy="8226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88" name="Google Shape;1385;p33">
              <a:extLst>
                <a:ext uri="{FF2B5EF4-FFF2-40B4-BE49-F238E27FC236}">
                  <a16:creationId xmlns:a16="http://schemas.microsoft.com/office/drawing/2014/main" id="{924CC3DE-EB88-43B9-BCEA-DFBF0BB816F5}"/>
                </a:ext>
              </a:extLst>
            </p:cNvPr>
            <p:cNvSpPr txBox="1"/>
            <p:nvPr/>
          </p:nvSpPr>
          <p:spPr>
            <a:xfrm>
              <a:off x="1011301" y="2164105"/>
              <a:ext cx="3139363" cy="7184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>
                    <a:lumMod val="60000"/>
                    <a:lumOff val="40000"/>
                  </a:schemeClr>
                </a:buClr>
                <a:buSzPct val="35000"/>
                <a:buFont typeface="Wingdings 3" panose="05040102010807070707" pitchFamily="18" charset="2"/>
                <a:buChar char="u"/>
                <a:tabLst/>
                <a:defRPr/>
              </a:pPr>
              <a:r>
                <a:rPr lang="en-US" sz="1600" b="0" i="0">
                  <a:solidFill>
                    <a:schemeClr val="tx1">
                      <a:lumMod val="50000"/>
                    </a:schemeClr>
                  </a:solidFill>
                  <a:effectLst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It’s guaranteed worst-case efficiency as discussed.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>
                    <a:lumMod val="60000"/>
                    <a:lumOff val="40000"/>
                  </a:schemeClr>
                </a:buClr>
                <a:buSzPct val="35000"/>
                <a:buFont typeface="Wingdings 3" panose="05040102010807070707" pitchFamily="18" charset="2"/>
                <a:buChar char="u"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  <a:sym typeface="Roboto"/>
                </a:rPr>
                <a:t>Running time is optimal</a:t>
              </a:r>
            </a:p>
          </p:txBody>
        </p:sp>
        <p:sp>
          <p:nvSpPr>
            <p:cNvPr id="82" name="Google Shape;1394;p33">
              <a:extLst>
                <a:ext uri="{FF2B5EF4-FFF2-40B4-BE49-F238E27FC236}">
                  <a16:creationId xmlns:a16="http://schemas.microsoft.com/office/drawing/2014/main" id="{6939377D-B8E1-4E08-9F6A-BDB5BD274D5A}"/>
                </a:ext>
              </a:extLst>
            </p:cNvPr>
            <p:cNvSpPr txBox="1"/>
            <p:nvPr/>
          </p:nvSpPr>
          <p:spPr>
            <a:xfrm flipH="1">
              <a:off x="4894786" y="2191697"/>
              <a:ext cx="3139363" cy="7031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6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  <a:sym typeface="Roboto"/>
                </a:rPr>
                <a:t>Doesn’t work so well as the size of alphabets increases.</a:t>
              </a: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Roboto"/>
              </a:endParaRPr>
            </a:p>
          </p:txBody>
        </p:sp>
        <p:sp>
          <p:nvSpPr>
            <p:cNvPr id="80" name="Google Shape;1397;p33">
              <a:extLst>
                <a:ext uri="{FF2B5EF4-FFF2-40B4-BE49-F238E27FC236}">
                  <a16:creationId xmlns:a16="http://schemas.microsoft.com/office/drawing/2014/main" id="{EC283452-4511-473C-8C0B-BD47E38A07C5}"/>
                </a:ext>
              </a:extLst>
            </p:cNvPr>
            <p:cNvSpPr txBox="1"/>
            <p:nvPr/>
          </p:nvSpPr>
          <p:spPr>
            <a:xfrm flipH="1">
              <a:off x="4894979" y="3068502"/>
              <a:ext cx="3139111" cy="7224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>
                  <a:solidFill>
                    <a:schemeClr val="tx1">
                      <a:lumMod val="50000"/>
                    </a:schemeClr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  <a:sym typeface="Roboto"/>
                </a:rPr>
                <a:t>P</a:t>
              </a: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  <a:sym typeface="Roboto"/>
                </a:rPr>
                <a:t>rocessing very large files it also requires resources in the form of processors</a:t>
              </a: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Roboto"/>
              </a:endParaRPr>
            </a:p>
          </p:txBody>
        </p:sp>
        <p:grpSp>
          <p:nvGrpSpPr>
            <p:cNvPr id="66" name="Google Shape;1401;p33">
              <a:extLst>
                <a:ext uri="{FF2B5EF4-FFF2-40B4-BE49-F238E27FC236}">
                  <a16:creationId xmlns:a16="http://schemas.microsoft.com/office/drawing/2014/main" id="{E4678E8D-0E1D-4D85-ACC7-80A0BFD842D7}"/>
                </a:ext>
              </a:extLst>
            </p:cNvPr>
            <p:cNvGrpSpPr/>
            <p:nvPr/>
          </p:nvGrpSpPr>
          <p:grpSpPr>
            <a:xfrm>
              <a:off x="4360490" y="1456018"/>
              <a:ext cx="419971" cy="423946"/>
              <a:chOff x="-60924643" y="2723335"/>
              <a:chExt cx="191026" cy="192825"/>
            </a:xfrm>
          </p:grpSpPr>
          <p:sp>
            <p:nvSpPr>
              <p:cNvPr id="75" name="Google Shape;1402;p33">
                <a:extLst>
                  <a:ext uri="{FF2B5EF4-FFF2-40B4-BE49-F238E27FC236}">
                    <a16:creationId xmlns:a16="http://schemas.microsoft.com/office/drawing/2014/main" id="{48607BEF-72BE-4FAB-BFD8-00037F8B78CB}"/>
                  </a:ext>
                </a:extLst>
              </p:cNvPr>
              <p:cNvSpPr/>
              <p:nvPr/>
            </p:nvSpPr>
            <p:spPr>
              <a:xfrm>
                <a:off x="-60924643" y="2723335"/>
                <a:ext cx="191026" cy="192825"/>
              </a:xfrm>
              <a:custGeom>
                <a:avLst/>
                <a:gdLst/>
                <a:ahLst/>
                <a:cxnLst/>
                <a:rect l="l" t="t" r="r" b="b"/>
                <a:pathLst>
                  <a:path w="12634" h="12753" extrusionOk="0">
                    <a:moveTo>
                      <a:pt x="6270" y="844"/>
                    </a:moveTo>
                    <a:lnTo>
                      <a:pt x="11783" y="3175"/>
                    </a:lnTo>
                    <a:lnTo>
                      <a:pt x="11783" y="4152"/>
                    </a:lnTo>
                    <a:lnTo>
                      <a:pt x="757" y="4152"/>
                    </a:lnTo>
                    <a:lnTo>
                      <a:pt x="757" y="3175"/>
                    </a:lnTo>
                    <a:lnTo>
                      <a:pt x="6270" y="844"/>
                    </a:lnTo>
                    <a:close/>
                    <a:moveTo>
                      <a:pt x="2552" y="5002"/>
                    </a:moveTo>
                    <a:lnTo>
                      <a:pt x="2552" y="10232"/>
                    </a:lnTo>
                    <a:lnTo>
                      <a:pt x="1733" y="10232"/>
                    </a:lnTo>
                    <a:lnTo>
                      <a:pt x="1733" y="5002"/>
                    </a:lnTo>
                    <a:close/>
                    <a:moveTo>
                      <a:pt x="5041" y="5002"/>
                    </a:moveTo>
                    <a:lnTo>
                      <a:pt x="5041" y="10232"/>
                    </a:lnTo>
                    <a:lnTo>
                      <a:pt x="3403" y="10232"/>
                    </a:lnTo>
                    <a:lnTo>
                      <a:pt x="3403" y="5002"/>
                    </a:lnTo>
                    <a:close/>
                    <a:moveTo>
                      <a:pt x="6711" y="5002"/>
                    </a:moveTo>
                    <a:lnTo>
                      <a:pt x="6711" y="10232"/>
                    </a:lnTo>
                    <a:lnTo>
                      <a:pt x="5860" y="10232"/>
                    </a:lnTo>
                    <a:lnTo>
                      <a:pt x="5860" y="5002"/>
                    </a:lnTo>
                    <a:close/>
                    <a:moveTo>
                      <a:pt x="9168" y="5002"/>
                    </a:moveTo>
                    <a:lnTo>
                      <a:pt x="9168" y="10232"/>
                    </a:lnTo>
                    <a:lnTo>
                      <a:pt x="7530" y="10232"/>
                    </a:lnTo>
                    <a:lnTo>
                      <a:pt x="7530" y="5002"/>
                    </a:lnTo>
                    <a:close/>
                    <a:moveTo>
                      <a:pt x="10838" y="5002"/>
                    </a:moveTo>
                    <a:lnTo>
                      <a:pt x="10838" y="10232"/>
                    </a:lnTo>
                    <a:lnTo>
                      <a:pt x="10019" y="10232"/>
                    </a:lnTo>
                    <a:lnTo>
                      <a:pt x="10019" y="5002"/>
                    </a:lnTo>
                    <a:close/>
                    <a:moveTo>
                      <a:pt x="11374" y="11020"/>
                    </a:moveTo>
                    <a:cubicBezTo>
                      <a:pt x="11594" y="11051"/>
                      <a:pt x="11783" y="11209"/>
                      <a:pt x="11783" y="11461"/>
                    </a:cubicBezTo>
                    <a:lnTo>
                      <a:pt x="11783" y="11870"/>
                    </a:lnTo>
                    <a:lnTo>
                      <a:pt x="757" y="11870"/>
                    </a:lnTo>
                    <a:lnTo>
                      <a:pt x="757" y="11461"/>
                    </a:lnTo>
                    <a:cubicBezTo>
                      <a:pt x="757" y="11209"/>
                      <a:pt x="946" y="11020"/>
                      <a:pt x="1198" y="11020"/>
                    </a:cubicBezTo>
                    <a:close/>
                    <a:moveTo>
                      <a:pt x="6290" y="1"/>
                    </a:moveTo>
                    <a:cubicBezTo>
                      <a:pt x="6238" y="1"/>
                      <a:pt x="6191" y="9"/>
                      <a:pt x="6144" y="25"/>
                    </a:cubicBezTo>
                    <a:lnTo>
                      <a:pt x="252" y="2514"/>
                    </a:lnTo>
                    <a:cubicBezTo>
                      <a:pt x="95" y="2577"/>
                      <a:pt x="0" y="2703"/>
                      <a:pt x="0" y="2892"/>
                    </a:cubicBezTo>
                    <a:lnTo>
                      <a:pt x="0" y="4561"/>
                    </a:lnTo>
                    <a:cubicBezTo>
                      <a:pt x="0" y="4782"/>
                      <a:pt x="189" y="5002"/>
                      <a:pt x="410" y="5002"/>
                    </a:cubicBezTo>
                    <a:lnTo>
                      <a:pt x="946" y="5002"/>
                    </a:lnTo>
                    <a:lnTo>
                      <a:pt x="946" y="10264"/>
                    </a:lnTo>
                    <a:cubicBezTo>
                      <a:pt x="410" y="10390"/>
                      <a:pt x="0" y="10894"/>
                      <a:pt x="0" y="11492"/>
                    </a:cubicBezTo>
                    <a:lnTo>
                      <a:pt x="0" y="12311"/>
                    </a:lnTo>
                    <a:cubicBezTo>
                      <a:pt x="0" y="12532"/>
                      <a:pt x="189" y="12753"/>
                      <a:pt x="410" y="12753"/>
                    </a:cubicBezTo>
                    <a:lnTo>
                      <a:pt x="12256" y="12753"/>
                    </a:lnTo>
                    <a:cubicBezTo>
                      <a:pt x="12476" y="12753"/>
                      <a:pt x="12634" y="12532"/>
                      <a:pt x="12634" y="12311"/>
                    </a:cubicBezTo>
                    <a:lnTo>
                      <a:pt x="12634" y="11492"/>
                    </a:lnTo>
                    <a:cubicBezTo>
                      <a:pt x="12634" y="10894"/>
                      <a:pt x="12256" y="10390"/>
                      <a:pt x="11689" y="10264"/>
                    </a:cubicBezTo>
                    <a:lnTo>
                      <a:pt x="11689" y="5002"/>
                    </a:lnTo>
                    <a:lnTo>
                      <a:pt x="12256" y="5002"/>
                    </a:lnTo>
                    <a:cubicBezTo>
                      <a:pt x="12476" y="5002"/>
                      <a:pt x="12634" y="4782"/>
                      <a:pt x="12634" y="4561"/>
                    </a:cubicBezTo>
                    <a:lnTo>
                      <a:pt x="12634" y="2892"/>
                    </a:lnTo>
                    <a:cubicBezTo>
                      <a:pt x="12602" y="2734"/>
                      <a:pt x="12539" y="2577"/>
                      <a:pt x="12382" y="2514"/>
                    </a:cubicBezTo>
                    <a:lnTo>
                      <a:pt x="6459" y="25"/>
                    </a:lnTo>
                    <a:cubicBezTo>
                      <a:pt x="6396" y="9"/>
                      <a:pt x="6341" y="1"/>
                      <a:pt x="629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sp>
            <p:nvSpPr>
              <p:cNvPr id="76" name="Google Shape;1403;p33">
                <a:extLst>
                  <a:ext uri="{FF2B5EF4-FFF2-40B4-BE49-F238E27FC236}">
                    <a16:creationId xmlns:a16="http://schemas.microsoft.com/office/drawing/2014/main" id="{9F75ADDA-B48D-4D89-9977-38A7259A6C48}"/>
                  </a:ext>
                </a:extLst>
              </p:cNvPr>
              <p:cNvSpPr/>
              <p:nvPr/>
            </p:nvSpPr>
            <p:spPr>
              <a:xfrm>
                <a:off x="-60835568" y="2759427"/>
                <a:ext cx="11930" cy="11930"/>
              </a:xfrm>
              <a:custGeom>
                <a:avLst/>
                <a:gdLst/>
                <a:ahLst/>
                <a:cxnLst/>
                <a:rect l="l" t="t" r="r" b="b"/>
                <a:pathLst>
                  <a:path w="789" h="789" extrusionOk="0">
                    <a:moveTo>
                      <a:pt x="379" y="0"/>
                    </a:moveTo>
                    <a:cubicBezTo>
                      <a:pt x="158" y="0"/>
                      <a:pt x="1" y="190"/>
                      <a:pt x="1" y="379"/>
                    </a:cubicBezTo>
                    <a:cubicBezTo>
                      <a:pt x="1" y="599"/>
                      <a:pt x="158" y="788"/>
                      <a:pt x="379" y="788"/>
                    </a:cubicBezTo>
                    <a:cubicBezTo>
                      <a:pt x="599" y="788"/>
                      <a:pt x="789" y="599"/>
                      <a:pt x="789" y="379"/>
                    </a:cubicBezTo>
                    <a:cubicBezTo>
                      <a:pt x="789" y="190"/>
                      <a:pt x="599" y="0"/>
                      <a:pt x="3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p:grpSp>
        <p:sp>
          <p:nvSpPr>
            <p:cNvPr id="67" name="Google Shape;1404;p33">
              <a:extLst>
                <a:ext uri="{FF2B5EF4-FFF2-40B4-BE49-F238E27FC236}">
                  <a16:creationId xmlns:a16="http://schemas.microsoft.com/office/drawing/2014/main" id="{3D9E670F-B5BC-4F4A-8ADD-CC903120187A}"/>
                </a:ext>
              </a:extLst>
            </p:cNvPr>
            <p:cNvSpPr/>
            <p:nvPr/>
          </p:nvSpPr>
          <p:spPr>
            <a:xfrm>
              <a:off x="622050" y="1568105"/>
              <a:ext cx="340551" cy="248524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68" name="Google Shape;1405;p33">
              <a:extLst>
                <a:ext uri="{FF2B5EF4-FFF2-40B4-BE49-F238E27FC236}">
                  <a16:creationId xmlns:a16="http://schemas.microsoft.com/office/drawing/2014/main" id="{931F7F76-CD69-4CD1-8D53-BE23A0CA4866}"/>
                </a:ext>
              </a:extLst>
            </p:cNvPr>
            <p:cNvSpPr/>
            <p:nvPr/>
          </p:nvSpPr>
          <p:spPr>
            <a:xfrm>
              <a:off x="8181502" y="1542038"/>
              <a:ext cx="311880" cy="300553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69" name="Google Shape;1406;p33">
              <a:extLst>
                <a:ext uri="{FF2B5EF4-FFF2-40B4-BE49-F238E27FC236}">
                  <a16:creationId xmlns:a16="http://schemas.microsoft.com/office/drawing/2014/main" id="{C58FF250-3CEE-42B4-A689-978D9CF232CB}"/>
                </a:ext>
              </a:extLst>
            </p:cNvPr>
            <p:cNvSpPr/>
            <p:nvPr/>
          </p:nvSpPr>
          <p:spPr>
            <a:xfrm flipH="1">
              <a:off x="8181400" y="2119726"/>
              <a:ext cx="505500" cy="822600"/>
            </a:xfrm>
            <a:prstGeom prst="rect">
              <a:avLst/>
            </a:prstGeom>
            <a:solidFill>
              <a:srgbClr val="FFAC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100"/>
                <a:buFontTx/>
                <a:buNone/>
                <a:tabLst/>
                <a:defRPr/>
              </a:pPr>
              <a:r>
                <a:rPr kumimoji="0" lang="en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  <a:sym typeface="Fira Sans Extra Condensed Medium"/>
                </a:rPr>
                <a:t>1</a:t>
              </a: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70" name="Google Shape;1407;p33">
              <a:extLst>
                <a:ext uri="{FF2B5EF4-FFF2-40B4-BE49-F238E27FC236}">
                  <a16:creationId xmlns:a16="http://schemas.microsoft.com/office/drawing/2014/main" id="{C125A746-D258-400F-AAAA-E9813C1A9563}"/>
                </a:ext>
              </a:extLst>
            </p:cNvPr>
            <p:cNvSpPr/>
            <p:nvPr/>
          </p:nvSpPr>
          <p:spPr>
            <a:xfrm flipH="1">
              <a:off x="8181400" y="3015843"/>
              <a:ext cx="505500" cy="822600"/>
            </a:xfrm>
            <a:prstGeom prst="rect">
              <a:avLst/>
            </a:prstGeom>
            <a:solidFill>
              <a:srgbClr val="FFC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  <a:sym typeface="Fira Sans Extra Condensed Medium"/>
                </a:rPr>
                <a:t>2</a:t>
              </a: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72" name="Google Shape;1409;p33">
              <a:extLst>
                <a:ext uri="{FF2B5EF4-FFF2-40B4-BE49-F238E27FC236}">
                  <a16:creationId xmlns:a16="http://schemas.microsoft.com/office/drawing/2014/main" id="{EC71FDBD-2996-454D-856B-9AAEB7C17BF7}"/>
                </a:ext>
              </a:extLst>
            </p:cNvPr>
            <p:cNvSpPr/>
            <p:nvPr/>
          </p:nvSpPr>
          <p:spPr>
            <a:xfrm flipH="1">
              <a:off x="457200" y="2119726"/>
              <a:ext cx="505500" cy="822600"/>
            </a:xfrm>
            <a:prstGeom prst="rect">
              <a:avLst/>
            </a:prstGeom>
            <a:solidFill>
              <a:srgbClr val="6C6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  <a:sym typeface="Fira Sans Extra Condensed Medium"/>
                </a:rPr>
                <a:t>1</a:t>
              </a: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73" name="Google Shape;1410;p33">
              <a:extLst>
                <a:ext uri="{FF2B5EF4-FFF2-40B4-BE49-F238E27FC236}">
                  <a16:creationId xmlns:a16="http://schemas.microsoft.com/office/drawing/2014/main" id="{4116BF7D-B5C4-4B5B-A260-2BD961647EEE}"/>
                </a:ext>
              </a:extLst>
            </p:cNvPr>
            <p:cNvSpPr/>
            <p:nvPr/>
          </p:nvSpPr>
          <p:spPr>
            <a:xfrm flipH="1">
              <a:off x="457200" y="3015843"/>
              <a:ext cx="505500" cy="822600"/>
            </a:xfrm>
            <a:prstGeom prst="rect">
              <a:avLst/>
            </a:prstGeom>
            <a:solidFill>
              <a:srgbClr val="AA6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  <a:sym typeface="Fira Sans Extra Condensed Medium"/>
                </a:rPr>
                <a:t>2</a:t>
              </a: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89" name="Google Shape;1385;p33">
              <a:extLst>
                <a:ext uri="{FF2B5EF4-FFF2-40B4-BE49-F238E27FC236}">
                  <a16:creationId xmlns:a16="http://schemas.microsoft.com/office/drawing/2014/main" id="{AC1BBB39-E2C1-4BFB-BAC0-0D29FB72371F}"/>
                </a:ext>
              </a:extLst>
            </p:cNvPr>
            <p:cNvSpPr txBox="1"/>
            <p:nvPr/>
          </p:nvSpPr>
          <p:spPr>
            <a:xfrm>
              <a:off x="1043001" y="3056779"/>
              <a:ext cx="3139363" cy="7184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>
                    <a:lumMod val="60000"/>
                    <a:lumOff val="40000"/>
                  </a:schemeClr>
                </a:buClr>
                <a:buSzPct val="35000"/>
                <a:buFont typeface="Wingdings 3" panose="05040102010807070707" pitchFamily="18" charset="2"/>
                <a:buChar char="u"/>
                <a:tabLst/>
                <a:defRPr/>
              </a:pPr>
              <a:r>
                <a:rPr lang="en-US" sz="1600" b="0" i="0">
                  <a:solidFill>
                    <a:schemeClr val="tx1">
                      <a:lumMod val="50000"/>
                    </a:schemeClr>
                  </a:solidFill>
                  <a:effectLst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The algorithm never needs to move backwards in the input text.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>
                    <a:lumMod val="60000"/>
                    <a:lumOff val="40000"/>
                  </a:schemeClr>
                </a:buClr>
                <a:buSzPct val="35000"/>
                <a:buFont typeface="Wingdings 3" panose="05040102010807070707" pitchFamily="18" charset="2"/>
                <a:buChar char="u"/>
                <a:tabLst/>
                <a:defRPr/>
              </a:pPr>
              <a:r>
                <a:rPr lang="en-US" sz="1600">
                  <a:solidFill>
                    <a:schemeClr val="tx1">
                      <a:lumMod val="50000"/>
                    </a:schemeClr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Good for processing very large files.</a:t>
              </a:r>
              <a:endParaRPr lang="en-US" sz="1600" b="0" i="0">
                <a:solidFill>
                  <a:schemeClr val="tx1">
                    <a:lumMod val="50000"/>
                  </a:schemeClr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30437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914400" y="2093400"/>
            <a:ext cx="5900381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600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RABIN KARP</a:t>
            </a:r>
            <a:endParaRPr sz="6000">
              <a:solidFill>
                <a:schemeClr val="accent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999242" y="3708776"/>
            <a:ext cx="5570923" cy="104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>
              <a:buSzPct val="35000"/>
              <a:buFont typeface="Wingdings 3" panose="05040102010807070707" pitchFamily="18" charset="2"/>
              <a:buChar char="u"/>
            </a:pP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Rolling hash</a:t>
            </a:r>
          </a:p>
          <a:p>
            <a:pPr marL="342900">
              <a:buSzPct val="35000"/>
              <a:buFont typeface="Wingdings 3" panose="05040102010807070707" pitchFamily="18" charset="2"/>
              <a:buChar char="u"/>
            </a:pP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Hash function</a:t>
            </a:r>
          </a:p>
          <a:p>
            <a:pPr marL="342900">
              <a:buSzPct val="35000"/>
              <a:buFont typeface="Wingdings 3" panose="05040102010807070707" pitchFamily="18" charset="2"/>
              <a:buChar char="u"/>
            </a:pP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Pseudocode</a:t>
            </a:r>
            <a:endParaRPr sz="22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38</a:t>
            </a: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C2EC973C-F2BE-423B-87A6-751DFD3B5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8366" y1="36285" x2="28366" y2="36285"/>
                        <a14:foregroundMark x1="31054" y1="45572" x2="31054" y2="45572"/>
                        <a14:foregroundMark x1="32037" y1="46556" x2="32037" y2="46556"/>
                        <a14:foregroundMark x1="32037" y1="46556" x2="32037" y2="46556"/>
                        <a14:foregroundMark x1="21526" y1="24790" x2="21526" y2="24790"/>
                        <a14:foregroundMark x1="21526" y1="24790" x2="21526" y2="24790"/>
                        <a14:foregroundMark x1="32781" y1="48500" x2="32781" y2="48500"/>
                        <a14:foregroundMark x1="32781" y1="48740" x2="32781" y2="48740"/>
                        <a14:foregroundMark x1="45956" y1="46556" x2="45956" y2="46556"/>
                        <a14:foregroundMark x1="45956" y1="46556" x2="45956" y2="46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27292" y="1073980"/>
            <a:ext cx="4297571" cy="429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260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914400" y="2093400"/>
            <a:ext cx="5900381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800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OVERVIEW</a:t>
            </a:r>
            <a:endParaRPr sz="8000">
              <a:solidFill>
                <a:schemeClr val="accent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999242" y="3708776"/>
            <a:ext cx="5570923" cy="104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>
              <a:buSzPct val="35000"/>
              <a:buFont typeface="Wingdings 3" panose="05040102010807070707" pitchFamily="18" charset="2"/>
              <a:buChar char="u"/>
            </a:pP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What is “String Pattern Matching”?</a:t>
            </a:r>
          </a:p>
          <a:p>
            <a:pPr marL="342900">
              <a:buSzPct val="35000"/>
              <a:buFont typeface="Wingdings 3" panose="05040102010807070707" pitchFamily="18" charset="2"/>
              <a:buChar char="u"/>
            </a:pP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First concepts</a:t>
            </a:r>
          </a:p>
          <a:p>
            <a:pPr marL="342900">
              <a:buSzPct val="35000"/>
              <a:buFont typeface="Wingdings 3" panose="05040102010807070707" pitchFamily="18" charset="2"/>
              <a:buChar char="u"/>
            </a:pP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Definitions</a:t>
            </a:r>
            <a:endParaRPr sz="22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4</a:t>
            </a: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C2EC973C-F2BE-423B-87A6-751DFD3B5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8366" y1="36285" x2="28366" y2="36285"/>
                        <a14:foregroundMark x1="31054" y1="45572" x2="31054" y2="45572"/>
                        <a14:foregroundMark x1="32037" y1="46556" x2="32037" y2="46556"/>
                        <a14:foregroundMark x1="32037" y1="46556" x2="32037" y2="46556"/>
                        <a14:foregroundMark x1="21526" y1="24790" x2="21526" y2="24790"/>
                        <a14:foregroundMark x1="21526" y1="24790" x2="21526" y2="24790"/>
                        <a14:foregroundMark x1="32781" y1="48500" x2="32781" y2="48500"/>
                        <a14:foregroundMark x1="32781" y1="48740" x2="32781" y2="48740"/>
                        <a14:foregroundMark x1="45956" y1="46556" x2="45956" y2="46556"/>
                        <a14:foregroundMark x1="45956" y1="46556" x2="45956" y2="46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27292" y="1073980"/>
            <a:ext cx="4297571" cy="4297571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5B410-1D56-4671-A55C-80DC2F89B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1162"/>
            <a:ext cx="7521200" cy="691395"/>
          </a:xfrm>
        </p:spPr>
        <p:txBody>
          <a:bodyPr/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RABIN KARP</a:t>
            </a:r>
            <a:endParaRPr lang="vi-V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EAF52-555D-4D0B-A36F-A4D0504EA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283928"/>
            <a:ext cx="7104875" cy="3521200"/>
          </a:xfrm>
        </p:spPr>
        <p:txBody>
          <a:bodyPr/>
          <a:lstStyle/>
          <a:p>
            <a:pPr marL="152392" indent="0">
              <a:buNone/>
            </a:pPr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Rolling hash:</a:t>
            </a:r>
          </a:p>
          <a:p>
            <a:pPr>
              <a:buSzPct val="35000"/>
              <a:buFont typeface="Wingdings 3" panose="05040102010807070707" pitchFamily="18" charset="2"/>
              <a:buChar char="u"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rolling hash to be computed very quickly - the new hash value is rapidly calculated given only the old hash value.</a:t>
            </a:r>
          </a:p>
          <a:p>
            <a:pPr>
              <a:buSzPct val="35000"/>
              <a:buFont typeface="Wingdings 3" panose="05040102010807070707" pitchFamily="18" charset="2"/>
              <a:buChar char="u"/>
            </a:pPr>
            <a:r>
              <a:rPr lang="en-US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O(1) 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time per hash.</a:t>
            </a:r>
            <a:endParaRPr lang="en-US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152392" indent="0">
              <a:buNone/>
            </a:pPr>
            <a:endParaRPr lang="vi-VN" sz="24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6D321A-5CCF-49D2-AC25-8D96542130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40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2A2F033-EE58-48DA-8BEB-5C98848054EC}"/>
              </a:ext>
            </a:extLst>
          </p:cNvPr>
          <p:cNvGrpSpPr/>
          <p:nvPr/>
        </p:nvGrpSpPr>
        <p:grpSpPr>
          <a:xfrm>
            <a:off x="7420159" y="2014316"/>
            <a:ext cx="4721074" cy="3273533"/>
            <a:chOff x="7420159" y="2014316"/>
            <a:chExt cx="4721074" cy="327353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AADD754-2248-46C5-86DC-44AE4D61DABF}"/>
                </a:ext>
              </a:extLst>
            </p:cNvPr>
            <p:cNvSpPr/>
            <p:nvPr/>
          </p:nvSpPr>
          <p:spPr>
            <a:xfrm>
              <a:off x="8220075" y="2038350"/>
              <a:ext cx="2409825" cy="2409825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98BD2C6-82F7-4876-A901-C2D807207FF1}"/>
                </a:ext>
              </a:extLst>
            </p:cNvPr>
            <p:cNvCxnSpPr/>
            <p:nvPr/>
          </p:nvCxnSpPr>
          <p:spPr>
            <a:xfrm flipV="1">
              <a:off x="7420159" y="2906998"/>
              <a:ext cx="4283468" cy="146685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61FCD6F-2A6A-4F9A-8273-85A2AAA9EAD0}"/>
                </a:ext>
              </a:extLst>
            </p:cNvPr>
            <p:cNvCxnSpPr/>
            <p:nvPr/>
          </p:nvCxnSpPr>
          <p:spPr>
            <a:xfrm flipV="1">
              <a:off x="7857765" y="3820999"/>
              <a:ext cx="4283468" cy="146685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2508EB51-3334-496C-B435-94ADBC70885C}"/>
                </a:ext>
              </a:extLst>
            </p:cNvPr>
            <p:cNvSpPr/>
            <p:nvPr/>
          </p:nvSpPr>
          <p:spPr>
            <a:xfrm rot="2491049">
              <a:off x="8729863" y="2014316"/>
              <a:ext cx="2409825" cy="2409825"/>
            </a:xfrm>
            <a:prstGeom prst="arc">
              <a:avLst/>
            </a:prstGeom>
            <a:ln w="15875">
              <a:headEnd type="none" w="lg" len="lg"/>
              <a:tailEnd type="stealth" w="lg" len="lg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743EAD45-E923-4E69-8D4E-6F9659B8C2DC}"/>
                </a:ext>
              </a:extLst>
            </p:cNvPr>
            <p:cNvSpPr/>
            <p:nvPr/>
          </p:nvSpPr>
          <p:spPr>
            <a:xfrm rot="12329934">
              <a:off x="7737021" y="2192128"/>
              <a:ext cx="2409825" cy="2409825"/>
            </a:xfrm>
            <a:prstGeom prst="arc">
              <a:avLst/>
            </a:prstGeom>
            <a:ln w="15875">
              <a:headEnd type="none" w="lg" len="lg"/>
              <a:tailEnd type="stealth" w="lg" len="lg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</p:spTree>
    <p:extLst>
      <p:ext uri="{BB962C8B-B14F-4D97-AF65-F5344CB8AC3E}">
        <p14:creationId xmlns:p14="http://schemas.microsoft.com/office/powerpoint/2010/main" val="32201884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ECF9B5-F678-4089-A735-4ECE983C86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41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0F1EC7E2-6135-45DE-A712-488743F8F1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4" t="2580" r="3844" b="2580"/>
          <a:stretch/>
        </p:blipFill>
        <p:spPr>
          <a:xfrm>
            <a:off x="1504525" y="817895"/>
            <a:ext cx="9182949" cy="522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207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03121C-80D0-45C2-8845-FEBBB06834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42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hỗ dành sẵn cho Số hiệu Bản chiếu 3">
            <a:extLst>
              <a:ext uri="{FF2B5EF4-FFF2-40B4-BE49-F238E27FC236}">
                <a16:creationId xmlns:a16="http://schemas.microsoft.com/office/drawing/2014/main" id="{9205602C-02FF-4D6C-B0D9-092C1642EDCA}"/>
              </a:ext>
            </a:extLst>
          </p:cNvPr>
          <p:cNvSpPr txBox="1">
            <a:spLocks/>
          </p:cNvSpPr>
          <p:nvPr/>
        </p:nvSpPr>
        <p:spPr>
          <a:xfrm>
            <a:off x="11532033" y="6182333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42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C6E545B7-F0DE-4FD1-A054-D8308DD41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243827"/>
              </p:ext>
            </p:extLst>
          </p:nvPr>
        </p:nvGraphicFramePr>
        <p:xfrm>
          <a:off x="1215428" y="473358"/>
          <a:ext cx="2522252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545567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sp>
        <p:nvSpPr>
          <p:cNvPr id="5" name="Mũi tên: Phải 4">
            <a:extLst>
              <a:ext uri="{FF2B5EF4-FFF2-40B4-BE49-F238E27FC236}">
                <a16:creationId xmlns:a16="http://schemas.microsoft.com/office/drawing/2014/main" id="{99C7A110-7023-4250-8DAB-B557B0BF7772}"/>
              </a:ext>
            </a:extLst>
          </p:cNvPr>
          <p:cNvSpPr/>
          <p:nvPr/>
        </p:nvSpPr>
        <p:spPr>
          <a:xfrm>
            <a:off x="4021584" y="1204111"/>
            <a:ext cx="994299" cy="38024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Chỗ dành sẵn cho Nội dung 8">
            <a:extLst>
              <a:ext uri="{FF2B5EF4-FFF2-40B4-BE49-F238E27FC236}">
                <a16:creationId xmlns:a16="http://schemas.microsoft.com/office/drawing/2014/main" id="{7828F88E-7708-4389-B9EC-B22214819CA0}"/>
              </a:ext>
            </a:extLst>
          </p:cNvPr>
          <p:cNvSpPr txBox="1">
            <a:spLocks/>
          </p:cNvSpPr>
          <p:nvPr/>
        </p:nvSpPr>
        <p:spPr>
          <a:xfrm>
            <a:off x="5461114" y="1031795"/>
            <a:ext cx="4262780" cy="724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70" marR="0" lvl="0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40" marR="0" lvl="1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09" marR="0" lvl="2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278" marR="0" lvl="3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848" marR="0" lvl="4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418" marR="0" lvl="5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6987" marR="0" lvl="6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557" marR="0" lvl="7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126" marR="0" lvl="8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n-US" sz="2400">
                <a:solidFill>
                  <a:schemeClr val="tx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Hash(‘AABA’) = value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A893505-7D06-4D10-8C44-1F3C3AC252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190219"/>
              </p:ext>
            </p:extLst>
          </p:nvPr>
        </p:nvGraphicFramePr>
        <p:xfrm>
          <a:off x="1215428" y="1971616"/>
          <a:ext cx="10089008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3579760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8364781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345251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04962890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28953489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64732571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51599422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7284061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8025842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8528980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93504765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93894567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24027903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884348073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5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6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7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8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9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10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11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12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13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14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15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04125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D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  <p:sp>
        <p:nvSpPr>
          <p:cNvPr id="8" name="Ngoặc móc Trái 7">
            <a:extLst>
              <a:ext uri="{FF2B5EF4-FFF2-40B4-BE49-F238E27FC236}">
                <a16:creationId xmlns:a16="http://schemas.microsoft.com/office/drawing/2014/main" id="{B87F182B-F656-435B-8077-18E991430DD2}"/>
              </a:ext>
            </a:extLst>
          </p:cNvPr>
          <p:cNvSpPr/>
          <p:nvPr/>
        </p:nvSpPr>
        <p:spPr>
          <a:xfrm rot="16200000">
            <a:off x="2241296" y="2444006"/>
            <a:ext cx="470517" cy="2522253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Chỗ dành sẵn cho Nội dung 8">
            <a:extLst>
              <a:ext uri="{FF2B5EF4-FFF2-40B4-BE49-F238E27FC236}">
                <a16:creationId xmlns:a16="http://schemas.microsoft.com/office/drawing/2014/main" id="{8F0242AD-705C-4A47-B966-402C4E1FCFBC}"/>
              </a:ext>
            </a:extLst>
          </p:cNvPr>
          <p:cNvSpPr txBox="1">
            <a:spLocks/>
          </p:cNvSpPr>
          <p:nvPr/>
        </p:nvSpPr>
        <p:spPr>
          <a:xfrm>
            <a:off x="1215426" y="3963392"/>
            <a:ext cx="2522254" cy="724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>
                <a:solidFill>
                  <a:schemeClr val="tx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Hash(‘AABA’)</a:t>
            </a:r>
          </a:p>
        </p:txBody>
      </p:sp>
      <p:sp>
        <p:nvSpPr>
          <p:cNvPr id="10" name="Chỗ dành sẵn cho Nội dung 8">
            <a:extLst>
              <a:ext uri="{FF2B5EF4-FFF2-40B4-BE49-F238E27FC236}">
                <a16:creationId xmlns:a16="http://schemas.microsoft.com/office/drawing/2014/main" id="{F9C9BF5A-3562-4EBB-BACE-72FEFF36BD17}"/>
              </a:ext>
            </a:extLst>
          </p:cNvPr>
          <p:cNvSpPr txBox="1">
            <a:spLocks/>
          </p:cNvSpPr>
          <p:nvPr/>
        </p:nvSpPr>
        <p:spPr>
          <a:xfrm>
            <a:off x="1836680" y="3986393"/>
            <a:ext cx="2522254" cy="724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>
                <a:solidFill>
                  <a:schemeClr val="tx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Hash(‘ABAA’)</a:t>
            </a:r>
          </a:p>
        </p:txBody>
      </p:sp>
      <p:sp>
        <p:nvSpPr>
          <p:cNvPr id="11" name="Chỗ dành sẵn cho Nội dung 8">
            <a:extLst>
              <a:ext uri="{FF2B5EF4-FFF2-40B4-BE49-F238E27FC236}">
                <a16:creationId xmlns:a16="http://schemas.microsoft.com/office/drawing/2014/main" id="{393FCB9C-3DFF-4A9C-86A0-EDECC2707BE5}"/>
              </a:ext>
            </a:extLst>
          </p:cNvPr>
          <p:cNvSpPr txBox="1">
            <a:spLocks/>
          </p:cNvSpPr>
          <p:nvPr/>
        </p:nvSpPr>
        <p:spPr>
          <a:xfrm>
            <a:off x="2493629" y="3986393"/>
            <a:ext cx="2522254" cy="724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>
                <a:solidFill>
                  <a:schemeClr val="tx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Hash(‘BAAC’)</a:t>
            </a:r>
          </a:p>
        </p:txBody>
      </p:sp>
      <p:sp>
        <p:nvSpPr>
          <p:cNvPr id="12" name="Chỗ dành sẵn cho Nội dung 8">
            <a:extLst>
              <a:ext uri="{FF2B5EF4-FFF2-40B4-BE49-F238E27FC236}">
                <a16:creationId xmlns:a16="http://schemas.microsoft.com/office/drawing/2014/main" id="{0A08AEBB-7DDD-4C71-9FE1-AEFF848921EB}"/>
              </a:ext>
            </a:extLst>
          </p:cNvPr>
          <p:cNvSpPr txBox="1">
            <a:spLocks/>
          </p:cNvSpPr>
          <p:nvPr/>
        </p:nvSpPr>
        <p:spPr>
          <a:xfrm>
            <a:off x="5310814" y="3310076"/>
            <a:ext cx="2522254" cy="724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000">
                <a:solidFill>
                  <a:schemeClr val="tx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........</a:t>
            </a:r>
          </a:p>
        </p:txBody>
      </p:sp>
      <p:sp>
        <p:nvSpPr>
          <p:cNvPr id="13" name="Ngoặc móc Trái 12">
            <a:extLst>
              <a:ext uri="{FF2B5EF4-FFF2-40B4-BE49-F238E27FC236}">
                <a16:creationId xmlns:a16="http://schemas.microsoft.com/office/drawing/2014/main" id="{2B8147BC-0FA7-4176-B1D9-6076748EAD91}"/>
              </a:ext>
            </a:extLst>
          </p:cNvPr>
          <p:cNvSpPr/>
          <p:nvPr/>
        </p:nvSpPr>
        <p:spPr>
          <a:xfrm rot="16200000">
            <a:off x="9808051" y="2410829"/>
            <a:ext cx="470517" cy="2522253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Chỗ dành sẵn cho Nội dung 8">
            <a:extLst>
              <a:ext uri="{FF2B5EF4-FFF2-40B4-BE49-F238E27FC236}">
                <a16:creationId xmlns:a16="http://schemas.microsoft.com/office/drawing/2014/main" id="{EB0D4FF1-ACC2-4CD8-878A-73275E59DDCF}"/>
              </a:ext>
            </a:extLst>
          </p:cNvPr>
          <p:cNvSpPr txBox="1">
            <a:spLocks/>
          </p:cNvSpPr>
          <p:nvPr/>
        </p:nvSpPr>
        <p:spPr>
          <a:xfrm>
            <a:off x="8782182" y="3940391"/>
            <a:ext cx="2522254" cy="724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>
                <a:solidFill>
                  <a:schemeClr val="tx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Hash(‘AABA’)</a:t>
            </a:r>
          </a:p>
        </p:txBody>
      </p:sp>
      <p:graphicFrame>
        <p:nvGraphicFramePr>
          <p:cNvPr id="15" name="Table 11">
            <a:extLst>
              <a:ext uri="{FF2B5EF4-FFF2-40B4-BE49-F238E27FC236}">
                <a16:creationId xmlns:a16="http://schemas.microsoft.com/office/drawing/2014/main" id="{FDB5201D-FBEC-45C1-A8FB-36B4D6C38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420734"/>
              </p:ext>
            </p:extLst>
          </p:nvPr>
        </p:nvGraphicFramePr>
        <p:xfrm>
          <a:off x="1215828" y="2626023"/>
          <a:ext cx="2522252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AACED0E4-4DE5-472C-89DC-A20231AF44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073634"/>
              </p:ext>
            </p:extLst>
          </p:nvPr>
        </p:nvGraphicFramePr>
        <p:xfrm>
          <a:off x="1836682" y="2628103"/>
          <a:ext cx="2522252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17" name="Table 11">
            <a:extLst>
              <a:ext uri="{FF2B5EF4-FFF2-40B4-BE49-F238E27FC236}">
                <a16:creationId xmlns:a16="http://schemas.microsoft.com/office/drawing/2014/main" id="{9E9D44C0-4348-4DA3-AB37-FB930BE0D1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245458"/>
              </p:ext>
            </p:extLst>
          </p:nvPr>
        </p:nvGraphicFramePr>
        <p:xfrm>
          <a:off x="2467675" y="2626023"/>
          <a:ext cx="2522252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18" name="Table 11">
            <a:extLst>
              <a:ext uri="{FF2B5EF4-FFF2-40B4-BE49-F238E27FC236}">
                <a16:creationId xmlns:a16="http://schemas.microsoft.com/office/drawing/2014/main" id="{50D9E86C-3654-4F4D-B660-11212F29A6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767319"/>
              </p:ext>
            </p:extLst>
          </p:nvPr>
        </p:nvGraphicFramePr>
        <p:xfrm>
          <a:off x="8782182" y="2638640"/>
          <a:ext cx="2522252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sp>
        <p:nvSpPr>
          <p:cNvPr id="19" name="Chỗ dành sẵn cho Nội dung 8">
            <a:extLst>
              <a:ext uri="{FF2B5EF4-FFF2-40B4-BE49-F238E27FC236}">
                <a16:creationId xmlns:a16="http://schemas.microsoft.com/office/drawing/2014/main" id="{FD460959-9A29-475B-8F54-08BE66E3E355}"/>
              </a:ext>
            </a:extLst>
          </p:cNvPr>
          <p:cNvSpPr txBox="1">
            <a:spLocks/>
          </p:cNvSpPr>
          <p:nvPr/>
        </p:nvSpPr>
        <p:spPr>
          <a:xfrm>
            <a:off x="1215426" y="4639715"/>
            <a:ext cx="10089008" cy="580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accent1">
                  <a:lumMod val="60000"/>
                  <a:lumOff val="40000"/>
                </a:schemeClr>
              </a:buClr>
              <a:buSzPct val="35000"/>
              <a:buFont typeface="Wingdings 3" panose="05040102010807070707" pitchFamily="18" charset="2"/>
              <a:buChar char="u"/>
            </a:pPr>
            <a:r>
              <a:rPr lang="en-US">
                <a:solidFill>
                  <a:schemeClr val="tx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Comparing each Hash value of text to Hash value of pattern.</a:t>
            </a:r>
          </a:p>
        </p:txBody>
      </p:sp>
      <p:sp>
        <p:nvSpPr>
          <p:cNvPr id="20" name="Chỗ dành sẵn cho Nội dung 8">
            <a:extLst>
              <a:ext uri="{FF2B5EF4-FFF2-40B4-BE49-F238E27FC236}">
                <a16:creationId xmlns:a16="http://schemas.microsoft.com/office/drawing/2014/main" id="{16566216-18B7-44ED-BC2D-B7EEDB87516A}"/>
              </a:ext>
            </a:extLst>
          </p:cNvPr>
          <p:cNvSpPr txBox="1">
            <a:spLocks/>
          </p:cNvSpPr>
          <p:nvPr/>
        </p:nvSpPr>
        <p:spPr>
          <a:xfrm>
            <a:off x="1215426" y="5283739"/>
            <a:ext cx="10089008" cy="831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accent1">
                  <a:lumMod val="60000"/>
                  <a:lumOff val="40000"/>
                </a:schemeClr>
              </a:buClr>
              <a:buSzPct val="35000"/>
              <a:buFont typeface="Wingdings 3" panose="05040102010807070707" pitchFamily="18" charset="2"/>
              <a:buChar char="u"/>
            </a:pPr>
            <a:r>
              <a:rPr lang="en-US">
                <a:solidFill>
                  <a:schemeClr val="tx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If they are equal then matching each character with pattern.</a:t>
            </a:r>
          </a:p>
        </p:txBody>
      </p:sp>
    </p:spTree>
    <p:extLst>
      <p:ext uri="{BB962C8B-B14F-4D97-AF65-F5344CB8AC3E}">
        <p14:creationId xmlns:p14="http://schemas.microsoft.com/office/powerpoint/2010/main" val="182518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22222E-6 L 0.05248 0.00463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7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248 0.00463 L 0.10339 0.00602 " pathEditMode="relative" rAng="0" ptsTypes="AA">
                                      <p:cBhvr>
                                        <p:cTn id="7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9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/>
      <p:bldP spid="8" grpId="0" animBg="1"/>
      <p:bldP spid="8" grpId="1" animBg="1"/>
      <p:bldP spid="8" grpId="2" animBg="1"/>
      <p:bldP spid="8" grpId="3" animBg="1"/>
      <p:bldP spid="9" grpId="0"/>
      <p:bldP spid="9" grpId="1"/>
      <p:bldP spid="10" grpId="0"/>
      <p:bldP spid="10" grpId="1"/>
      <p:bldP spid="11" grpId="0"/>
      <p:bldP spid="11" grpId="1"/>
      <p:bldP spid="12" grpId="0"/>
      <p:bldP spid="13" grpId="0" animBg="1"/>
      <p:bldP spid="14" grpId="0"/>
      <p:bldP spid="19" grpId="0"/>
      <p:bldP spid="2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1D410-36E7-447E-90E3-97EC6867DA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43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7E2D3A-5355-4525-A74F-C77A9C523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1162"/>
            <a:ext cx="7521200" cy="691395"/>
          </a:xfrm>
        </p:spPr>
        <p:txBody>
          <a:bodyPr/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RABIN KARP</a:t>
            </a:r>
            <a:endParaRPr lang="vi-V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526287F-9FA7-460B-A020-AC6EEEDCC4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283928"/>
            <a:ext cx="10922433" cy="3521200"/>
          </a:xfrm>
        </p:spPr>
        <p:txBody>
          <a:bodyPr/>
          <a:lstStyle/>
          <a:p>
            <a:pPr>
              <a:buSzPct val="35000"/>
              <a:buFont typeface="Wingdings 3" panose="05040102010807070707" pitchFamily="18" charset="2"/>
              <a:buChar char="u"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good hash function has to be satisfied 2 factors:</a:t>
            </a:r>
          </a:p>
          <a:p>
            <a:pPr marL="1085850" lvl="1" indent="-455613">
              <a:buSzPct val="35000"/>
              <a:buFont typeface="Wingdings 3" panose="05040102010807070707" pitchFamily="18" charset="2"/>
              <a:buChar char="u"/>
              <a:tabLst>
                <a:tab pos="1200150" algn="l"/>
              </a:tabLst>
            </a:pPr>
            <a:r>
              <a:rPr lang="vi-VN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Basic operations perform effectively.</a:t>
            </a:r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1085850" lvl="1" indent="-455613">
              <a:buSzPct val="35000"/>
              <a:buFont typeface="Wingdings 3" panose="05040102010807070707" pitchFamily="18" charset="2"/>
              <a:buChar char="u"/>
              <a:tabLst>
                <a:tab pos="1200150" algn="l"/>
              </a:tabLst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When hashing two different substrings of the same length m, the probability that the two hashes are the same is small.</a:t>
            </a:r>
          </a:p>
          <a:p>
            <a:pPr marL="609570" marR="0" lvl="0" indent="-457178" algn="l" defTabSz="914400" rtl="0" eaLnBrk="1" fontAlgn="auto" latinLnBrk="0" hangingPunct="1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B5DD"/>
              </a:buClr>
              <a:buSzPct val="35000"/>
              <a:buFont typeface="Wingdings 3" panose="05040102010807070707" pitchFamily="18" charset="2"/>
              <a:buChar char="u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Barlow Light"/>
              </a:rPr>
              <a:t>Karp-Rabin proposed to choose a hash function H</a:t>
            </a:r>
            <a:r>
              <a:rPr kumimoji="0" lang="en-US" sz="2000" b="0" i="0" u="none" strike="noStrike" kern="0" cap="none" spc="0" normalizeH="0" baseline="-25000" noProof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Barlow Light"/>
              </a:rPr>
              <a:t>q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Barlow Light"/>
              </a:rPr>
              <a:t> randomly (hash function modulo q) from a family of hash functions:</a:t>
            </a:r>
          </a:p>
          <a:p>
            <a:pPr marL="152392" marR="0" lvl="0" indent="0" algn="ctr" defTabSz="914400" rtl="0" eaLnBrk="1" fontAlgn="auto" latinLnBrk="0" hangingPunct="1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B5DD"/>
              </a:buClr>
              <a:buSzPct val="35000"/>
              <a:buNone/>
              <a:tabLst/>
              <a:defRPr/>
            </a:pPr>
            <a:r>
              <a:rPr lang="en-US" i="1">
                <a:solidFill>
                  <a:srgbClr val="3A3F5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 = {H</a:t>
            </a:r>
            <a:r>
              <a:rPr lang="en-US" i="1" baseline="-25000">
                <a:solidFill>
                  <a:srgbClr val="3A3F5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q</a:t>
            </a:r>
            <a:r>
              <a:rPr lang="en-US" i="1">
                <a:solidFill>
                  <a:srgbClr val="3A3F5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US">
                <a:solidFill>
                  <a:srgbClr val="3A3F5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| </a:t>
            </a:r>
            <a:r>
              <a:rPr lang="en-US" i="1">
                <a:solidFill>
                  <a:srgbClr val="3A3F5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q is a prime number ≤ [m</a:t>
            </a:r>
            <a:r>
              <a:rPr lang="en-US" i="1" baseline="30000">
                <a:solidFill>
                  <a:srgbClr val="3A3F5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 </a:t>
            </a:r>
            <a:r>
              <a:rPr lang="en-US" i="1">
                <a:solidFill>
                  <a:srgbClr val="3A3F5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log m]}</a:t>
            </a:r>
            <a:endParaRPr lang="en-US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1658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58A81D-BB53-4947-8012-38AE12CF06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44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Hình ảnh 5">
            <a:extLst>
              <a:ext uri="{FF2B5EF4-FFF2-40B4-BE49-F238E27FC236}">
                <a16:creationId xmlns:a16="http://schemas.microsoft.com/office/drawing/2014/main" id="{CA56B85D-604D-41BF-96AF-2630C8255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546" y="687335"/>
            <a:ext cx="6628908" cy="548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437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4F2FF-3916-4530-924E-A7051FF918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45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hỗ dành sẵn cho Văn bản 11">
            <a:extLst>
              <a:ext uri="{FF2B5EF4-FFF2-40B4-BE49-F238E27FC236}">
                <a16:creationId xmlns:a16="http://schemas.microsoft.com/office/drawing/2014/main" id="{E4B4E1F0-68CB-431F-B38D-A4CBA95807F5}"/>
              </a:ext>
            </a:extLst>
          </p:cNvPr>
          <p:cNvSpPr txBox="1">
            <a:spLocks/>
          </p:cNvSpPr>
          <p:nvPr/>
        </p:nvSpPr>
        <p:spPr>
          <a:xfrm>
            <a:off x="5373716" y="504439"/>
            <a:ext cx="5844800" cy="117950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2">
              <a:spcBef>
                <a:spcPts val="600"/>
              </a:spcBef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txt = “TanUIT”	</a:t>
            </a:r>
          </a:p>
          <a:p>
            <a:pPr marL="152392">
              <a:spcBef>
                <a:spcPts val="600"/>
              </a:spcBef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pat = “an”</a:t>
            </a:r>
          </a:p>
          <a:p>
            <a:pPr marL="152392">
              <a:spcBef>
                <a:spcPts val="600"/>
              </a:spcBef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q = 11</a:t>
            </a:r>
          </a:p>
          <a:p>
            <a:pPr marL="152392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Chỗ dành sẵn cho Văn bản 11">
            <a:extLst>
              <a:ext uri="{FF2B5EF4-FFF2-40B4-BE49-F238E27FC236}">
                <a16:creationId xmlns:a16="http://schemas.microsoft.com/office/drawing/2014/main" id="{18B5361A-0A42-4690-BFFD-DD9AE2CFB3F7}"/>
              </a:ext>
            </a:extLst>
          </p:cNvPr>
          <p:cNvSpPr txBox="1">
            <a:spLocks/>
          </p:cNvSpPr>
          <p:nvPr/>
        </p:nvSpPr>
        <p:spPr>
          <a:xfrm>
            <a:off x="5373715" y="1598465"/>
            <a:ext cx="5844800" cy="917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70" marR="0" lvl="0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40" marR="0" lvl="1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09" marR="0" lvl="2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278" marR="0" lvl="3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848" marR="0" lvl="4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418" marR="0" lvl="5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6987" marR="0" lvl="6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557" marR="0" lvl="7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126" marR="0" lvl="8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52392" indent="0">
              <a:buFont typeface="Barlow Light"/>
              <a:buNone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 = 2, N = 7</a:t>
            </a:r>
          </a:p>
          <a:p>
            <a:pPr marL="152392" indent="0">
              <a:buFont typeface="Barlow Light"/>
              <a:buNone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 = d</a:t>
            </a:r>
            <a:r>
              <a:rPr lang="en-US" baseline="30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m-1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% q =  256</a:t>
            </a:r>
            <a:r>
              <a:rPr lang="en-US" baseline="30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2-1 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% 11 = 3</a:t>
            </a:r>
          </a:p>
        </p:txBody>
      </p:sp>
      <p:pic>
        <p:nvPicPr>
          <p:cNvPr id="5" name="Hình ảnh 14">
            <a:extLst>
              <a:ext uri="{FF2B5EF4-FFF2-40B4-BE49-F238E27FC236}">
                <a16:creationId xmlns:a16="http://schemas.microsoft.com/office/drawing/2014/main" id="{624000E3-67D3-4E12-94E6-5CD35AD60D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669"/>
          <a:stretch/>
        </p:blipFill>
        <p:spPr>
          <a:xfrm>
            <a:off x="477182" y="677869"/>
            <a:ext cx="4896533" cy="4991014"/>
          </a:xfrm>
          <a:prstGeom prst="rect">
            <a:avLst/>
          </a:prstGeom>
        </p:spPr>
      </p:pic>
      <p:sp>
        <p:nvSpPr>
          <p:cNvPr id="6" name="Chỗ dành sẵn cho Văn bản 11">
            <a:extLst>
              <a:ext uri="{FF2B5EF4-FFF2-40B4-BE49-F238E27FC236}">
                <a16:creationId xmlns:a16="http://schemas.microsoft.com/office/drawing/2014/main" id="{FC0BE4B4-8679-4650-A9E2-C3F4EE5FA4F9}"/>
              </a:ext>
            </a:extLst>
          </p:cNvPr>
          <p:cNvSpPr txBox="1">
            <a:spLocks/>
          </p:cNvSpPr>
          <p:nvPr/>
        </p:nvSpPr>
        <p:spPr>
          <a:xfrm>
            <a:off x="5373715" y="2356111"/>
            <a:ext cx="5844800" cy="1019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70" marR="0" lvl="0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40" marR="0" lvl="1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09" marR="0" lvl="2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278" marR="0" lvl="3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848" marR="0" lvl="4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418" marR="0" lvl="5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6987" marR="0" lvl="6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557" marR="0" lvl="7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126" marR="0" lvl="8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52392" indent="0">
              <a:buFont typeface="Barlow Light"/>
              <a:buNone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 = 0:   p = (256*0+97)%11 = 9</a:t>
            </a:r>
          </a:p>
          <a:p>
            <a:pPr marL="152392" indent="0">
              <a:buFont typeface="Barlow Light"/>
              <a:buNone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	t = (256*0+84)%11 = 7 </a:t>
            </a:r>
          </a:p>
        </p:txBody>
      </p:sp>
      <p:sp>
        <p:nvSpPr>
          <p:cNvPr id="7" name="Chỗ dành sẵn cho Văn bản 11">
            <a:extLst>
              <a:ext uri="{FF2B5EF4-FFF2-40B4-BE49-F238E27FC236}">
                <a16:creationId xmlns:a16="http://schemas.microsoft.com/office/drawing/2014/main" id="{0C7D886B-A4FE-4889-B1E9-3A69BE85D773}"/>
              </a:ext>
            </a:extLst>
          </p:cNvPr>
          <p:cNvSpPr txBox="1">
            <a:spLocks/>
          </p:cNvSpPr>
          <p:nvPr/>
        </p:nvSpPr>
        <p:spPr>
          <a:xfrm>
            <a:off x="5373715" y="3173376"/>
            <a:ext cx="5844800" cy="1019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70" marR="0" lvl="0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40" marR="0" lvl="1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09" marR="0" lvl="2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278" marR="0" lvl="3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848" marR="0" lvl="4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418" marR="0" lvl="5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6987" marR="0" lvl="6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557" marR="0" lvl="7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126" marR="0" lvl="8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52392" indent="0">
              <a:buFont typeface="Barlow Light"/>
              <a:buNone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 = 1:   p = (256*9+110)%11 = 5</a:t>
            </a:r>
          </a:p>
          <a:p>
            <a:pPr marL="152392" indent="0">
              <a:buFont typeface="Barlow Light"/>
              <a:buNone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	t = (256*7+97)%11 = 8</a:t>
            </a:r>
          </a:p>
        </p:txBody>
      </p:sp>
      <p:sp>
        <p:nvSpPr>
          <p:cNvPr id="8" name="Hộp Văn bản 18">
            <a:extLst>
              <a:ext uri="{FF2B5EF4-FFF2-40B4-BE49-F238E27FC236}">
                <a16:creationId xmlns:a16="http://schemas.microsoft.com/office/drawing/2014/main" id="{7612F455-B340-48D4-8536-B79B2960BF84}"/>
              </a:ext>
            </a:extLst>
          </p:cNvPr>
          <p:cNvSpPr txBox="1"/>
          <p:nvPr/>
        </p:nvSpPr>
        <p:spPr>
          <a:xfrm>
            <a:off x="7631777" y="1353285"/>
            <a:ext cx="4110200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 = 5 , t = 8</a:t>
            </a:r>
          </a:p>
        </p:txBody>
      </p:sp>
      <p:sp>
        <p:nvSpPr>
          <p:cNvPr id="9" name="Chỗ dành sẵn cho Văn bản 11">
            <a:extLst>
              <a:ext uri="{FF2B5EF4-FFF2-40B4-BE49-F238E27FC236}">
                <a16:creationId xmlns:a16="http://schemas.microsoft.com/office/drawing/2014/main" id="{BF5B69F2-0BD4-42B1-B336-DE7A30408913}"/>
              </a:ext>
            </a:extLst>
          </p:cNvPr>
          <p:cNvSpPr txBox="1">
            <a:spLocks/>
          </p:cNvSpPr>
          <p:nvPr/>
        </p:nvSpPr>
        <p:spPr>
          <a:xfrm>
            <a:off x="7582131" y="504439"/>
            <a:ext cx="3636384" cy="1019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70" marR="0" lvl="0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40" marR="0" lvl="1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09" marR="0" lvl="2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278" marR="0" lvl="3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848" marR="0" lvl="4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418" marR="0" lvl="5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6987" marR="0" lvl="6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557" marR="0" lvl="7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126" marR="0" lvl="8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52392" indent="0">
              <a:buFont typeface="Barlow Light"/>
              <a:buNone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 = 2, N = 7</a:t>
            </a:r>
          </a:p>
          <a:p>
            <a:pPr marL="152392" indent="0">
              <a:buFont typeface="Barlow Light"/>
              <a:buNone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 = 3</a:t>
            </a:r>
          </a:p>
        </p:txBody>
      </p:sp>
      <p:sp>
        <p:nvSpPr>
          <p:cNvPr id="10" name="Hộp Văn bản 21">
            <a:extLst>
              <a:ext uri="{FF2B5EF4-FFF2-40B4-BE49-F238E27FC236}">
                <a16:creationId xmlns:a16="http://schemas.microsoft.com/office/drawing/2014/main" id="{3804BA06-DE0B-4176-9389-7D1E6139410F}"/>
              </a:ext>
            </a:extLst>
          </p:cNvPr>
          <p:cNvSpPr txBox="1"/>
          <p:nvPr/>
        </p:nvSpPr>
        <p:spPr>
          <a:xfrm>
            <a:off x="5413404" y="2110931"/>
            <a:ext cx="4436746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 = (256*(8 - 84*3) + 110) % 11 = 5</a:t>
            </a:r>
          </a:p>
        </p:txBody>
      </p:sp>
      <p:sp>
        <p:nvSpPr>
          <p:cNvPr id="11" name="Hộp Văn bản 22">
            <a:extLst>
              <a:ext uri="{FF2B5EF4-FFF2-40B4-BE49-F238E27FC236}">
                <a16:creationId xmlns:a16="http://schemas.microsoft.com/office/drawing/2014/main" id="{BD3EFBB5-FF57-4BD0-9D82-0F7C378ABC63}"/>
              </a:ext>
            </a:extLst>
          </p:cNvPr>
          <p:cNvSpPr txBox="1"/>
          <p:nvPr/>
        </p:nvSpPr>
        <p:spPr>
          <a:xfrm>
            <a:off x="5413404" y="2488176"/>
            <a:ext cx="4436746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 == p : </a:t>
            </a:r>
          </a:p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#Check for characters one by one  </a:t>
            </a:r>
          </a:p>
        </p:txBody>
      </p:sp>
    </p:spTree>
    <p:extLst>
      <p:ext uri="{BB962C8B-B14F-4D97-AF65-F5344CB8AC3E}">
        <p14:creationId xmlns:p14="http://schemas.microsoft.com/office/powerpoint/2010/main" val="72406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4" grpId="1"/>
      <p:bldP spid="6" grpId="0"/>
      <p:bldP spid="6" grpId="1"/>
      <p:bldP spid="7" grpId="0"/>
      <p:bldP spid="7" grpId="1"/>
      <p:bldP spid="8" grpId="0"/>
      <p:bldP spid="9" grpId="0"/>
      <p:bldP spid="10" grpId="0"/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B60EA5-2B88-4D0B-A84B-DE13BEE178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46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39DFE8D-5FF9-4A53-8DA7-A6F7B6AE9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1162"/>
            <a:ext cx="7521200" cy="691395"/>
          </a:xfrm>
        </p:spPr>
        <p:txBody>
          <a:bodyPr/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RABIN KARP</a:t>
            </a:r>
            <a:endParaRPr lang="vi-V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Chỗ dành sẵn cho Văn bản 2">
            <a:extLst>
              <a:ext uri="{FF2B5EF4-FFF2-40B4-BE49-F238E27FC236}">
                <a16:creationId xmlns:a16="http://schemas.microsoft.com/office/drawing/2014/main" id="{DA30BCAF-0EA5-4D18-87D5-4395C81C9C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031826"/>
            <a:ext cx="9495639" cy="535205"/>
          </a:xfrm>
        </p:spPr>
        <p:txBody>
          <a:bodyPr/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Let F be the set of substrings of T of length m and the same hash value as P.</a:t>
            </a:r>
          </a:p>
        </p:txBody>
      </p:sp>
      <p:sp>
        <p:nvSpPr>
          <p:cNvPr id="10" name="Chỗ dành sẵn cho Văn bản 2">
            <a:extLst>
              <a:ext uri="{FF2B5EF4-FFF2-40B4-BE49-F238E27FC236}">
                <a16:creationId xmlns:a16="http://schemas.microsoft.com/office/drawing/2014/main" id="{F3E44ECF-97E9-4994-A6B4-176981F181E2}"/>
              </a:ext>
            </a:extLst>
          </p:cNvPr>
          <p:cNvSpPr txBox="1">
            <a:spLocks/>
          </p:cNvSpPr>
          <p:nvPr/>
        </p:nvSpPr>
        <p:spPr>
          <a:xfrm>
            <a:off x="609600" y="2936178"/>
            <a:ext cx="9734026" cy="535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70" marR="0" lvl="0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40" marR="0" lvl="1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09" marR="0" lvl="2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278" marR="0" lvl="3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848" marR="0" lvl="4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418" marR="0" lvl="5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6987" marR="0" lvl="6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557" marR="0" lvl="7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126" marR="0" lvl="8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It takes O(n) time to compute p, t</a:t>
            </a:r>
            <a:r>
              <a:rPr lang="en-US" baseline="-25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t</a:t>
            </a:r>
            <a:r>
              <a:rPr lang="en-US" baseline="-25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…t</a:t>
            </a:r>
            <a:r>
              <a:rPr lang="en-US" baseline="-25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n-m+1</a:t>
            </a:r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1" name="Mũi tên: Phải 6">
            <a:extLst>
              <a:ext uri="{FF2B5EF4-FFF2-40B4-BE49-F238E27FC236}">
                <a16:creationId xmlns:a16="http://schemas.microsoft.com/office/drawing/2014/main" id="{A46EC37F-97C4-4968-ACBE-0DBBCE0AE6C6}"/>
              </a:ext>
            </a:extLst>
          </p:cNvPr>
          <p:cNvSpPr/>
          <p:nvPr/>
        </p:nvSpPr>
        <p:spPr>
          <a:xfrm>
            <a:off x="1627465" y="2606002"/>
            <a:ext cx="494950" cy="248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2" name="Chỗ dành sẵn cho Văn bản 2">
            <a:extLst>
              <a:ext uri="{FF2B5EF4-FFF2-40B4-BE49-F238E27FC236}">
                <a16:creationId xmlns:a16="http://schemas.microsoft.com/office/drawing/2014/main" id="{6EA2E4D5-8A92-4CE0-8616-1D7338192176}"/>
              </a:ext>
            </a:extLst>
          </p:cNvPr>
          <p:cNvSpPr txBox="1">
            <a:spLocks/>
          </p:cNvSpPr>
          <p:nvPr/>
        </p:nvSpPr>
        <p:spPr>
          <a:xfrm>
            <a:off x="2086761" y="2473078"/>
            <a:ext cx="7895439" cy="607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70" marR="0" lvl="0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40" marR="0" lvl="1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09" marR="0" lvl="2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278" marR="0" lvl="3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848" marR="0" lvl="4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418" marR="0" lvl="5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6987" marR="0" lvl="6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557" marR="0" lvl="7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126" marR="0" lvl="8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52392" indent="0">
              <a:buNone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It takes O(m) time to compare whether the substring is P or not.</a:t>
            </a:r>
          </a:p>
        </p:txBody>
      </p:sp>
      <p:sp>
        <p:nvSpPr>
          <p:cNvPr id="13" name="Mũi tên: Phải 9">
            <a:extLst>
              <a:ext uri="{FF2B5EF4-FFF2-40B4-BE49-F238E27FC236}">
                <a16:creationId xmlns:a16="http://schemas.microsoft.com/office/drawing/2014/main" id="{636BAC5B-85E9-41D3-9FFF-B196F334F0B9}"/>
              </a:ext>
            </a:extLst>
          </p:cNvPr>
          <p:cNvSpPr/>
          <p:nvPr/>
        </p:nvSpPr>
        <p:spPr>
          <a:xfrm>
            <a:off x="822121" y="3623261"/>
            <a:ext cx="1264640" cy="5352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Chỗ dành sẵn cho Văn bản 2">
            <a:extLst>
              <a:ext uri="{FF2B5EF4-FFF2-40B4-BE49-F238E27FC236}">
                <a16:creationId xmlns:a16="http://schemas.microsoft.com/office/drawing/2014/main" id="{A0034F81-9CF1-45E3-B412-7750CB2BD207}"/>
              </a:ext>
            </a:extLst>
          </p:cNvPr>
          <p:cNvSpPr txBox="1">
            <a:spLocks/>
          </p:cNvSpPr>
          <p:nvPr/>
        </p:nvSpPr>
        <p:spPr>
          <a:xfrm>
            <a:off x="2086761" y="3407697"/>
            <a:ext cx="9734026" cy="96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70" marR="0" lvl="0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40" marR="0" lvl="1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09" marR="0" lvl="2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278" marR="0" lvl="3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848" marR="0" lvl="4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418" marR="0" lvl="5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6987" marR="0" lvl="6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557" marR="0" lvl="7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126" marR="0" lvl="8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Best and average: </a:t>
            </a:r>
            <a:r>
              <a:rPr lang="en-US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O(n+|F|.m) = O(n+m)</a:t>
            </a:r>
          </a:p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Worst: </a:t>
            </a:r>
            <a:r>
              <a:rPr lang="en-US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O(n.m)</a:t>
            </a:r>
          </a:p>
        </p:txBody>
      </p:sp>
      <p:sp>
        <p:nvSpPr>
          <p:cNvPr id="15" name="Chỗ dành sẵn cho Văn bản 2">
            <a:extLst>
              <a:ext uri="{FF2B5EF4-FFF2-40B4-BE49-F238E27FC236}">
                <a16:creationId xmlns:a16="http://schemas.microsoft.com/office/drawing/2014/main" id="{00B6B54B-22DB-4708-A1F4-5A701B7A15DC}"/>
              </a:ext>
            </a:extLst>
          </p:cNvPr>
          <p:cNvSpPr txBox="1">
            <a:spLocks/>
          </p:cNvSpPr>
          <p:nvPr/>
        </p:nvSpPr>
        <p:spPr>
          <a:xfrm>
            <a:off x="609600" y="4467183"/>
            <a:ext cx="9734026" cy="1304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70" marR="0" lvl="0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40" marR="0" lvl="1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09" marR="0" lvl="2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278" marR="0" lvl="3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848" marR="0" lvl="4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418" marR="0" lvl="5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6987" marR="0" lvl="6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557" marR="0" lvl="7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126" marR="0" lvl="8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worst case occurs when all hash values of substring t are the same with p.</a:t>
            </a:r>
          </a:p>
          <a:p>
            <a:pPr marL="152392" indent="0" defTabSz="685800">
              <a:buNone/>
              <a:tabLst>
                <a:tab pos="628650" algn="l"/>
              </a:tabLst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	Vd: txt = “AAAAAAAAA”</a:t>
            </a:r>
          </a:p>
          <a:p>
            <a:pPr marL="152392" indent="0" defTabSz="685800">
              <a:buNone/>
              <a:tabLst>
                <a:tab pos="628650" algn="l"/>
              </a:tabLst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	pattern = “AAA”</a:t>
            </a:r>
          </a:p>
        </p:txBody>
      </p:sp>
    </p:spTree>
    <p:extLst>
      <p:ext uri="{BB962C8B-B14F-4D97-AF65-F5344CB8AC3E}">
        <p14:creationId xmlns:p14="http://schemas.microsoft.com/office/powerpoint/2010/main" val="32057173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16;p18">
            <a:extLst>
              <a:ext uri="{FF2B5EF4-FFF2-40B4-BE49-F238E27FC236}">
                <a16:creationId xmlns:a16="http://schemas.microsoft.com/office/drawing/2014/main" id="{5F247D35-D86F-4817-B90C-2D5B7B6AFF9E}"/>
              </a:ext>
            </a:extLst>
          </p:cNvPr>
          <p:cNvSpPr/>
          <p:nvPr/>
        </p:nvSpPr>
        <p:spPr>
          <a:xfrm rot="3122579">
            <a:off x="7104863" y="4337733"/>
            <a:ext cx="682870" cy="228591"/>
          </a:xfrm>
          <a:custGeom>
            <a:avLst/>
            <a:gdLst/>
            <a:ahLst/>
            <a:cxnLst/>
            <a:rect l="l" t="t" r="r" b="b"/>
            <a:pathLst>
              <a:path w="16778" h="5616" extrusionOk="0">
                <a:moveTo>
                  <a:pt x="1" y="1"/>
                </a:moveTo>
                <a:lnTo>
                  <a:pt x="1" y="5616"/>
                </a:lnTo>
                <a:cubicBezTo>
                  <a:pt x="686" y="5091"/>
                  <a:pt x="1393" y="4771"/>
                  <a:pt x="2101" y="4474"/>
                </a:cubicBezTo>
                <a:cubicBezTo>
                  <a:pt x="2786" y="4178"/>
                  <a:pt x="3493" y="3949"/>
                  <a:pt x="4201" y="3790"/>
                </a:cubicBezTo>
                <a:cubicBezTo>
                  <a:pt x="5495" y="3472"/>
                  <a:pt x="6789" y="3331"/>
                  <a:pt x="8082" y="3331"/>
                </a:cubicBezTo>
                <a:cubicBezTo>
                  <a:pt x="8181" y="3331"/>
                  <a:pt x="8279" y="3332"/>
                  <a:pt x="8378" y="3333"/>
                </a:cubicBezTo>
                <a:cubicBezTo>
                  <a:pt x="9793" y="3356"/>
                  <a:pt x="11185" y="3493"/>
                  <a:pt x="12578" y="3790"/>
                </a:cubicBezTo>
                <a:cubicBezTo>
                  <a:pt x="13993" y="4109"/>
                  <a:pt x="15385" y="4543"/>
                  <a:pt x="16778" y="5387"/>
                </a:cubicBezTo>
                <a:lnTo>
                  <a:pt x="16778" y="206"/>
                </a:lnTo>
                <a:cubicBezTo>
                  <a:pt x="15385" y="1073"/>
                  <a:pt x="13993" y="1484"/>
                  <a:pt x="12578" y="1827"/>
                </a:cubicBezTo>
                <a:cubicBezTo>
                  <a:pt x="11185" y="2123"/>
                  <a:pt x="9793" y="2260"/>
                  <a:pt x="8378" y="2283"/>
                </a:cubicBezTo>
                <a:cubicBezTo>
                  <a:pt x="8279" y="2285"/>
                  <a:pt x="8181" y="2286"/>
                  <a:pt x="8082" y="2286"/>
                </a:cubicBezTo>
                <a:cubicBezTo>
                  <a:pt x="6789" y="2286"/>
                  <a:pt x="5495" y="2145"/>
                  <a:pt x="4201" y="1827"/>
                </a:cubicBezTo>
                <a:cubicBezTo>
                  <a:pt x="3493" y="1644"/>
                  <a:pt x="2786" y="1439"/>
                  <a:pt x="2101" y="1142"/>
                </a:cubicBezTo>
                <a:cubicBezTo>
                  <a:pt x="1393" y="845"/>
                  <a:pt x="686" y="503"/>
                  <a:pt x="1" y="1"/>
                </a:cubicBezTo>
                <a:close/>
              </a:path>
            </a:pathLst>
          </a:custGeom>
          <a:solidFill>
            <a:srgbClr val="D5C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16E37B-03DB-4DDE-BD39-5540BD6D8D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47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cxnSp>
        <p:nvCxnSpPr>
          <p:cNvPr id="120" name="Google Shape;287;p18">
            <a:extLst>
              <a:ext uri="{FF2B5EF4-FFF2-40B4-BE49-F238E27FC236}">
                <a16:creationId xmlns:a16="http://schemas.microsoft.com/office/drawing/2014/main" id="{669A0164-77CB-4403-887F-FFA560E35B7E}"/>
              </a:ext>
            </a:extLst>
          </p:cNvPr>
          <p:cNvCxnSpPr>
            <a:cxnSpLocks/>
          </p:cNvCxnSpPr>
          <p:nvPr/>
        </p:nvCxnSpPr>
        <p:spPr>
          <a:xfrm>
            <a:off x="665002" y="2104243"/>
            <a:ext cx="3375061" cy="2983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292;p18">
            <a:extLst>
              <a:ext uri="{FF2B5EF4-FFF2-40B4-BE49-F238E27FC236}">
                <a16:creationId xmlns:a16="http://schemas.microsoft.com/office/drawing/2014/main" id="{82D08725-E635-48AB-88D3-EA8B87099B06}"/>
              </a:ext>
            </a:extLst>
          </p:cNvPr>
          <p:cNvCxnSpPr>
            <a:cxnSpLocks/>
          </p:cNvCxnSpPr>
          <p:nvPr/>
        </p:nvCxnSpPr>
        <p:spPr>
          <a:xfrm>
            <a:off x="673687" y="3945203"/>
            <a:ext cx="2668614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296;p18">
            <a:extLst>
              <a:ext uri="{FF2B5EF4-FFF2-40B4-BE49-F238E27FC236}">
                <a16:creationId xmlns:a16="http://schemas.microsoft.com/office/drawing/2014/main" id="{EC4D4BAF-2521-46FA-8DFE-0572CB70809B}"/>
              </a:ext>
            </a:extLst>
          </p:cNvPr>
          <p:cNvCxnSpPr>
            <a:cxnSpLocks/>
          </p:cNvCxnSpPr>
          <p:nvPr/>
        </p:nvCxnSpPr>
        <p:spPr>
          <a:xfrm>
            <a:off x="673687" y="5782591"/>
            <a:ext cx="3804833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300;p18">
            <a:extLst>
              <a:ext uri="{FF2B5EF4-FFF2-40B4-BE49-F238E27FC236}">
                <a16:creationId xmlns:a16="http://schemas.microsoft.com/office/drawing/2014/main" id="{74045BD2-D14C-4067-82E9-5777B25A9822}"/>
              </a:ext>
            </a:extLst>
          </p:cNvPr>
          <p:cNvCxnSpPr>
            <a:cxnSpLocks/>
          </p:cNvCxnSpPr>
          <p:nvPr/>
        </p:nvCxnSpPr>
        <p:spPr>
          <a:xfrm>
            <a:off x="8453959" y="2328950"/>
            <a:ext cx="3396805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305;p18">
            <a:extLst>
              <a:ext uri="{FF2B5EF4-FFF2-40B4-BE49-F238E27FC236}">
                <a16:creationId xmlns:a16="http://schemas.microsoft.com/office/drawing/2014/main" id="{99517C6E-7736-4376-BD15-E835FBB2E088}"/>
              </a:ext>
            </a:extLst>
          </p:cNvPr>
          <p:cNvCxnSpPr>
            <a:cxnSpLocks/>
          </p:cNvCxnSpPr>
          <p:nvPr/>
        </p:nvCxnSpPr>
        <p:spPr>
          <a:xfrm>
            <a:off x="8198779" y="5654880"/>
            <a:ext cx="3638533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310;p18">
            <a:extLst>
              <a:ext uri="{FF2B5EF4-FFF2-40B4-BE49-F238E27FC236}">
                <a16:creationId xmlns:a16="http://schemas.microsoft.com/office/drawing/2014/main" id="{F3FDA118-C813-4747-9803-B6BF62306205}"/>
              </a:ext>
            </a:extLst>
          </p:cNvPr>
          <p:cNvSpPr/>
          <p:nvPr/>
        </p:nvSpPr>
        <p:spPr>
          <a:xfrm>
            <a:off x="4737771" y="2067151"/>
            <a:ext cx="707006" cy="707063"/>
          </a:xfrm>
          <a:custGeom>
            <a:avLst/>
            <a:gdLst/>
            <a:ahLst/>
            <a:cxnLst/>
            <a:rect l="l" t="t" r="r" b="b"/>
            <a:pathLst>
              <a:path w="17371" h="17371" extrusionOk="0">
                <a:moveTo>
                  <a:pt x="5296" y="0"/>
                </a:moveTo>
                <a:lnTo>
                  <a:pt x="0" y="5296"/>
                </a:lnTo>
                <a:cubicBezTo>
                  <a:pt x="1872" y="5410"/>
                  <a:pt x="3287" y="5958"/>
                  <a:pt x="4611" y="6620"/>
                </a:cubicBezTo>
                <a:cubicBezTo>
                  <a:pt x="5912" y="7305"/>
                  <a:pt x="7053" y="8149"/>
                  <a:pt x="8035" y="9131"/>
                </a:cubicBezTo>
                <a:cubicBezTo>
                  <a:pt x="9062" y="10089"/>
                  <a:pt x="9906" y="11230"/>
                  <a:pt x="10546" y="12554"/>
                </a:cubicBezTo>
                <a:cubicBezTo>
                  <a:pt x="10865" y="13216"/>
                  <a:pt x="11139" y="13947"/>
                  <a:pt x="11344" y="14723"/>
                </a:cubicBezTo>
                <a:cubicBezTo>
                  <a:pt x="11527" y="15522"/>
                  <a:pt x="11687" y="16366"/>
                  <a:pt x="11664" y="17370"/>
                </a:cubicBezTo>
                <a:lnTo>
                  <a:pt x="17370" y="11664"/>
                </a:lnTo>
                <a:lnTo>
                  <a:pt x="17370" y="11664"/>
                </a:lnTo>
                <a:cubicBezTo>
                  <a:pt x="17306" y="11666"/>
                  <a:pt x="17242" y="11666"/>
                  <a:pt x="17179" y="11666"/>
                </a:cubicBezTo>
                <a:cubicBezTo>
                  <a:pt x="16258" y="11666"/>
                  <a:pt x="15470" y="11515"/>
                  <a:pt x="14723" y="11345"/>
                </a:cubicBezTo>
                <a:cubicBezTo>
                  <a:pt x="13947" y="11139"/>
                  <a:pt x="13216" y="10865"/>
                  <a:pt x="12554" y="10546"/>
                </a:cubicBezTo>
                <a:cubicBezTo>
                  <a:pt x="11230" y="9907"/>
                  <a:pt x="10089" y="9039"/>
                  <a:pt x="9130" y="8035"/>
                </a:cubicBezTo>
                <a:cubicBezTo>
                  <a:pt x="8149" y="7031"/>
                  <a:pt x="7304" y="5912"/>
                  <a:pt x="6620" y="4611"/>
                </a:cubicBezTo>
                <a:cubicBezTo>
                  <a:pt x="5958" y="3287"/>
                  <a:pt x="5410" y="1849"/>
                  <a:pt x="5296" y="0"/>
                </a:cubicBezTo>
                <a:close/>
              </a:path>
            </a:pathLst>
          </a:custGeom>
          <a:solidFill>
            <a:srgbClr val="D5C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1" name="Google Shape;311;p18">
            <a:extLst>
              <a:ext uri="{FF2B5EF4-FFF2-40B4-BE49-F238E27FC236}">
                <a16:creationId xmlns:a16="http://schemas.microsoft.com/office/drawing/2014/main" id="{A2737888-E9D6-487A-A5ED-91686D022ED1}"/>
              </a:ext>
            </a:extLst>
          </p:cNvPr>
          <p:cNvSpPr/>
          <p:nvPr/>
        </p:nvSpPr>
        <p:spPr>
          <a:xfrm>
            <a:off x="3836590" y="1168776"/>
            <a:ext cx="1255116" cy="1255220"/>
          </a:xfrm>
          <a:custGeom>
            <a:avLst/>
            <a:gdLst/>
            <a:ahLst/>
            <a:cxnLst/>
            <a:rect l="l" t="t" r="r" b="b"/>
            <a:pathLst>
              <a:path w="30838" h="30838" extrusionOk="0">
                <a:moveTo>
                  <a:pt x="15408" y="0"/>
                </a:moveTo>
                <a:cubicBezTo>
                  <a:pt x="6894" y="0"/>
                  <a:pt x="1" y="6894"/>
                  <a:pt x="1" y="15407"/>
                </a:cubicBezTo>
                <a:cubicBezTo>
                  <a:pt x="1" y="23921"/>
                  <a:pt x="6894" y="30837"/>
                  <a:pt x="15408" y="30837"/>
                </a:cubicBezTo>
                <a:cubicBezTo>
                  <a:pt x="23922" y="30837"/>
                  <a:pt x="30838" y="23921"/>
                  <a:pt x="30838" y="15407"/>
                </a:cubicBezTo>
                <a:cubicBezTo>
                  <a:pt x="30838" y="6894"/>
                  <a:pt x="23922" y="0"/>
                  <a:pt x="154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2" name="Google Shape;312;p18">
            <a:extLst>
              <a:ext uri="{FF2B5EF4-FFF2-40B4-BE49-F238E27FC236}">
                <a16:creationId xmlns:a16="http://schemas.microsoft.com/office/drawing/2014/main" id="{016F3E9B-9C1A-4B88-9C22-221DFA04877E}"/>
              </a:ext>
            </a:extLst>
          </p:cNvPr>
          <p:cNvSpPr/>
          <p:nvPr/>
        </p:nvSpPr>
        <p:spPr>
          <a:xfrm>
            <a:off x="4737771" y="4255006"/>
            <a:ext cx="707006" cy="707063"/>
          </a:xfrm>
          <a:custGeom>
            <a:avLst/>
            <a:gdLst/>
            <a:ahLst/>
            <a:cxnLst/>
            <a:rect l="l" t="t" r="r" b="b"/>
            <a:pathLst>
              <a:path w="17371" h="17371" extrusionOk="0">
                <a:moveTo>
                  <a:pt x="11664" y="1"/>
                </a:moveTo>
                <a:cubicBezTo>
                  <a:pt x="11687" y="1005"/>
                  <a:pt x="11527" y="1850"/>
                  <a:pt x="11344" y="2649"/>
                </a:cubicBezTo>
                <a:cubicBezTo>
                  <a:pt x="11139" y="3425"/>
                  <a:pt x="10865" y="4155"/>
                  <a:pt x="10546" y="4817"/>
                </a:cubicBezTo>
                <a:cubicBezTo>
                  <a:pt x="9906" y="6141"/>
                  <a:pt x="9062" y="7282"/>
                  <a:pt x="8035" y="8241"/>
                </a:cubicBezTo>
                <a:cubicBezTo>
                  <a:pt x="7053" y="9222"/>
                  <a:pt x="5912" y="10067"/>
                  <a:pt x="4611" y="10752"/>
                </a:cubicBezTo>
                <a:cubicBezTo>
                  <a:pt x="3287" y="11414"/>
                  <a:pt x="1872" y="11961"/>
                  <a:pt x="0" y="12076"/>
                </a:cubicBezTo>
                <a:lnTo>
                  <a:pt x="5296" y="17371"/>
                </a:lnTo>
                <a:cubicBezTo>
                  <a:pt x="5410" y="15499"/>
                  <a:pt x="5958" y="14084"/>
                  <a:pt x="6620" y="12760"/>
                </a:cubicBezTo>
                <a:cubicBezTo>
                  <a:pt x="7304" y="11459"/>
                  <a:pt x="8149" y="10318"/>
                  <a:pt x="9130" y="9336"/>
                </a:cubicBezTo>
                <a:cubicBezTo>
                  <a:pt x="10089" y="8309"/>
                  <a:pt x="11230" y="7465"/>
                  <a:pt x="12554" y="6826"/>
                </a:cubicBezTo>
                <a:cubicBezTo>
                  <a:pt x="13216" y="6506"/>
                  <a:pt x="13947" y="6232"/>
                  <a:pt x="14723" y="6027"/>
                </a:cubicBezTo>
                <a:cubicBezTo>
                  <a:pt x="15463" y="5836"/>
                  <a:pt x="16243" y="5705"/>
                  <a:pt x="17153" y="5705"/>
                </a:cubicBezTo>
                <a:cubicBezTo>
                  <a:pt x="17225" y="5705"/>
                  <a:pt x="17297" y="5706"/>
                  <a:pt x="17370" y="5707"/>
                </a:cubicBezTo>
                <a:lnTo>
                  <a:pt x="11664" y="1"/>
                </a:lnTo>
                <a:close/>
              </a:path>
            </a:pathLst>
          </a:custGeom>
          <a:solidFill>
            <a:srgbClr val="D5C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Google Shape;313;p18">
            <a:extLst>
              <a:ext uri="{FF2B5EF4-FFF2-40B4-BE49-F238E27FC236}">
                <a16:creationId xmlns:a16="http://schemas.microsoft.com/office/drawing/2014/main" id="{A9FED471-406D-4796-82A4-87F79BFC8F74}"/>
              </a:ext>
            </a:extLst>
          </p:cNvPr>
          <p:cNvSpPr/>
          <p:nvPr/>
        </p:nvSpPr>
        <p:spPr>
          <a:xfrm>
            <a:off x="4196150" y="3400305"/>
            <a:ext cx="683765" cy="228591"/>
          </a:xfrm>
          <a:custGeom>
            <a:avLst/>
            <a:gdLst/>
            <a:ahLst/>
            <a:cxnLst/>
            <a:rect l="l" t="t" r="r" b="b"/>
            <a:pathLst>
              <a:path w="16800" h="5616" extrusionOk="0">
                <a:moveTo>
                  <a:pt x="16800" y="1"/>
                </a:moveTo>
                <a:cubicBezTo>
                  <a:pt x="16092" y="503"/>
                  <a:pt x="15407" y="845"/>
                  <a:pt x="14700" y="1142"/>
                </a:cubicBezTo>
                <a:cubicBezTo>
                  <a:pt x="13992" y="1439"/>
                  <a:pt x="13307" y="1644"/>
                  <a:pt x="12600" y="1827"/>
                </a:cubicBezTo>
                <a:cubicBezTo>
                  <a:pt x="11306" y="2145"/>
                  <a:pt x="10012" y="2286"/>
                  <a:pt x="8700" y="2286"/>
                </a:cubicBezTo>
                <a:cubicBezTo>
                  <a:pt x="8600" y="2286"/>
                  <a:pt x="8500" y="2285"/>
                  <a:pt x="8400" y="2283"/>
                </a:cubicBezTo>
                <a:cubicBezTo>
                  <a:pt x="7008" y="2260"/>
                  <a:pt x="5615" y="2123"/>
                  <a:pt x="4200" y="1827"/>
                </a:cubicBezTo>
                <a:cubicBezTo>
                  <a:pt x="2808" y="1484"/>
                  <a:pt x="1415" y="1073"/>
                  <a:pt x="0" y="206"/>
                </a:cubicBezTo>
                <a:lnTo>
                  <a:pt x="0" y="5387"/>
                </a:lnTo>
                <a:cubicBezTo>
                  <a:pt x="1415" y="4543"/>
                  <a:pt x="2808" y="4109"/>
                  <a:pt x="4200" y="3790"/>
                </a:cubicBezTo>
                <a:cubicBezTo>
                  <a:pt x="5615" y="3493"/>
                  <a:pt x="7008" y="3356"/>
                  <a:pt x="8400" y="3333"/>
                </a:cubicBezTo>
                <a:cubicBezTo>
                  <a:pt x="8500" y="3332"/>
                  <a:pt x="8600" y="3331"/>
                  <a:pt x="8700" y="3331"/>
                </a:cubicBezTo>
                <a:cubicBezTo>
                  <a:pt x="10012" y="3331"/>
                  <a:pt x="11306" y="3472"/>
                  <a:pt x="12600" y="3790"/>
                </a:cubicBezTo>
                <a:cubicBezTo>
                  <a:pt x="13307" y="3949"/>
                  <a:pt x="13992" y="4178"/>
                  <a:pt x="14700" y="4474"/>
                </a:cubicBezTo>
                <a:cubicBezTo>
                  <a:pt x="15407" y="4771"/>
                  <a:pt x="16092" y="5091"/>
                  <a:pt x="16800" y="5616"/>
                </a:cubicBezTo>
                <a:lnTo>
                  <a:pt x="16800" y="1"/>
                </a:lnTo>
                <a:close/>
              </a:path>
            </a:pathLst>
          </a:custGeom>
          <a:solidFill>
            <a:srgbClr val="D5C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5" name="Google Shape;315;p18">
            <a:extLst>
              <a:ext uri="{FF2B5EF4-FFF2-40B4-BE49-F238E27FC236}">
                <a16:creationId xmlns:a16="http://schemas.microsoft.com/office/drawing/2014/main" id="{19012A0D-47C4-4081-ACC1-084C3255B6ED}"/>
              </a:ext>
            </a:extLst>
          </p:cNvPr>
          <p:cNvSpPr/>
          <p:nvPr/>
        </p:nvSpPr>
        <p:spPr>
          <a:xfrm>
            <a:off x="7072495" y="2288874"/>
            <a:ext cx="706069" cy="707063"/>
          </a:xfrm>
          <a:custGeom>
            <a:avLst/>
            <a:gdLst/>
            <a:ahLst/>
            <a:cxnLst/>
            <a:rect l="l" t="t" r="r" b="b"/>
            <a:pathLst>
              <a:path w="17348" h="17371" extrusionOk="0">
                <a:moveTo>
                  <a:pt x="12075" y="0"/>
                </a:moveTo>
                <a:cubicBezTo>
                  <a:pt x="11961" y="1849"/>
                  <a:pt x="11390" y="3287"/>
                  <a:pt x="10751" y="4611"/>
                </a:cubicBezTo>
                <a:cubicBezTo>
                  <a:pt x="10066" y="5912"/>
                  <a:pt x="9222" y="7031"/>
                  <a:pt x="8240" y="8035"/>
                </a:cubicBezTo>
                <a:cubicBezTo>
                  <a:pt x="7281" y="9039"/>
                  <a:pt x="6140" y="9907"/>
                  <a:pt x="4793" y="10546"/>
                </a:cubicBezTo>
                <a:cubicBezTo>
                  <a:pt x="4132" y="10865"/>
                  <a:pt x="3424" y="11139"/>
                  <a:pt x="2625" y="11345"/>
                </a:cubicBezTo>
                <a:cubicBezTo>
                  <a:pt x="1899" y="11515"/>
                  <a:pt x="1113" y="11666"/>
                  <a:pt x="192" y="11666"/>
                </a:cubicBezTo>
                <a:cubicBezTo>
                  <a:pt x="129" y="11666"/>
                  <a:pt x="65" y="11666"/>
                  <a:pt x="0" y="11664"/>
                </a:cubicBezTo>
                <a:lnTo>
                  <a:pt x="0" y="11664"/>
                </a:lnTo>
                <a:lnTo>
                  <a:pt x="5707" y="17370"/>
                </a:lnTo>
                <a:cubicBezTo>
                  <a:pt x="5684" y="16366"/>
                  <a:pt x="5821" y="15522"/>
                  <a:pt x="6026" y="14723"/>
                </a:cubicBezTo>
                <a:cubicBezTo>
                  <a:pt x="6231" y="13947"/>
                  <a:pt x="6483" y="13216"/>
                  <a:pt x="6825" y="12554"/>
                </a:cubicBezTo>
                <a:cubicBezTo>
                  <a:pt x="7464" y="11230"/>
                  <a:pt x="8309" y="10089"/>
                  <a:pt x="9313" y="9131"/>
                </a:cubicBezTo>
                <a:cubicBezTo>
                  <a:pt x="10317" y="8149"/>
                  <a:pt x="11458" y="7305"/>
                  <a:pt x="12760" y="6620"/>
                </a:cubicBezTo>
                <a:cubicBezTo>
                  <a:pt x="14083" y="5958"/>
                  <a:pt x="15499" y="5410"/>
                  <a:pt x="17347" y="5296"/>
                </a:cubicBezTo>
                <a:lnTo>
                  <a:pt x="12075" y="0"/>
                </a:lnTo>
                <a:close/>
              </a:path>
            </a:pathLst>
          </a:custGeom>
          <a:solidFill>
            <a:srgbClr val="D5C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7" name="Google Shape;317;p18">
            <a:extLst>
              <a:ext uri="{FF2B5EF4-FFF2-40B4-BE49-F238E27FC236}">
                <a16:creationId xmlns:a16="http://schemas.microsoft.com/office/drawing/2014/main" id="{AB2532C7-C18A-4320-906D-419B6AF5442B}"/>
              </a:ext>
            </a:extLst>
          </p:cNvPr>
          <p:cNvSpPr/>
          <p:nvPr/>
        </p:nvSpPr>
        <p:spPr>
          <a:xfrm>
            <a:off x="4872454" y="2108015"/>
            <a:ext cx="1223533" cy="2752909"/>
          </a:xfrm>
          <a:custGeom>
            <a:avLst/>
            <a:gdLst/>
            <a:ahLst/>
            <a:cxnLst/>
            <a:rect l="l" t="t" r="r" b="b"/>
            <a:pathLst>
              <a:path w="30062" h="67633" extrusionOk="0">
                <a:moveTo>
                  <a:pt x="27209" y="754"/>
                </a:moveTo>
                <a:lnTo>
                  <a:pt x="2854" y="14814"/>
                </a:lnTo>
                <a:cubicBezTo>
                  <a:pt x="1097" y="15841"/>
                  <a:pt x="1" y="17713"/>
                  <a:pt x="1" y="19745"/>
                </a:cubicBezTo>
                <a:lnTo>
                  <a:pt x="1" y="19745"/>
                </a:lnTo>
                <a:lnTo>
                  <a:pt x="1" y="47888"/>
                </a:lnTo>
                <a:cubicBezTo>
                  <a:pt x="1" y="49920"/>
                  <a:pt x="1097" y="51791"/>
                  <a:pt x="2854" y="52796"/>
                </a:cubicBezTo>
                <a:lnTo>
                  <a:pt x="2854" y="52796"/>
                </a:lnTo>
                <a:lnTo>
                  <a:pt x="27209" y="66879"/>
                </a:lnTo>
                <a:cubicBezTo>
                  <a:pt x="28099" y="67381"/>
                  <a:pt x="29080" y="67632"/>
                  <a:pt x="30062" y="67632"/>
                </a:cubicBezTo>
                <a:lnTo>
                  <a:pt x="30062" y="67632"/>
                </a:lnTo>
                <a:lnTo>
                  <a:pt x="30062" y="1"/>
                </a:lnTo>
                <a:cubicBezTo>
                  <a:pt x="29080" y="1"/>
                  <a:pt x="28099" y="252"/>
                  <a:pt x="27209" y="754"/>
                </a:cubicBezTo>
              </a:path>
            </a:pathLst>
          </a:custGeom>
          <a:gradFill>
            <a:gsLst>
              <a:gs pos="0">
                <a:schemeClr val="accent5"/>
              </a:gs>
              <a:gs pos="50000">
                <a:schemeClr val="accent4"/>
              </a:gs>
              <a:gs pos="100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8" name="Google Shape;318;p18">
            <a:extLst>
              <a:ext uri="{FF2B5EF4-FFF2-40B4-BE49-F238E27FC236}">
                <a16:creationId xmlns:a16="http://schemas.microsoft.com/office/drawing/2014/main" id="{CBB4A0BC-21FC-430E-9FBD-0F8998B92E3D}"/>
              </a:ext>
            </a:extLst>
          </p:cNvPr>
          <p:cNvSpPr/>
          <p:nvPr/>
        </p:nvSpPr>
        <p:spPr>
          <a:xfrm>
            <a:off x="6095996" y="2108015"/>
            <a:ext cx="1222597" cy="2752909"/>
          </a:xfrm>
          <a:custGeom>
            <a:avLst/>
            <a:gdLst/>
            <a:ahLst/>
            <a:cxnLst/>
            <a:rect l="l" t="t" r="r" b="b"/>
            <a:pathLst>
              <a:path w="30039" h="67633" extrusionOk="0">
                <a:moveTo>
                  <a:pt x="1" y="1"/>
                </a:moveTo>
                <a:lnTo>
                  <a:pt x="1" y="67632"/>
                </a:lnTo>
                <a:cubicBezTo>
                  <a:pt x="982" y="67632"/>
                  <a:pt x="1964" y="67381"/>
                  <a:pt x="2831" y="66879"/>
                </a:cubicBezTo>
                <a:lnTo>
                  <a:pt x="27209" y="52796"/>
                </a:lnTo>
                <a:cubicBezTo>
                  <a:pt x="28966" y="51791"/>
                  <a:pt x="30039" y="49920"/>
                  <a:pt x="30039" y="47888"/>
                </a:cubicBezTo>
                <a:lnTo>
                  <a:pt x="30039" y="19745"/>
                </a:lnTo>
                <a:cubicBezTo>
                  <a:pt x="30039" y="17713"/>
                  <a:pt x="28966" y="15841"/>
                  <a:pt x="27209" y="14814"/>
                </a:cubicBezTo>
                <a:lnTo>
                  <a:pt x="2831" y="754"/>
                </a:lnTo>
                <a:cubicBezTo>
                  <a:pt x="1964" y="252"/>
                  <a:pt x="982" y="1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0000">
                <a:schemeClr val="accent2"/>
              </a:gs>
              <a:gs pos="100000">
                <a:schemeClr val="accent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9" name="Google Shape;319;p18">
            <a:extLst>
              <a:ext uri="{FF2B5EF4-FFF2-40B4-BE49-F238E27FC236}">
                <a16:creationId xmlns:a16="http://schemas.microsoft.com/office/drawing/2014/main" id="{5CACC082-17E8-425D-940E-C0C28BF81F10}"/>
              </a:ext>
            </a:extLst>
          </p:cNvPr>
          <p:cNvSpPr/>
          <p:nvPr/>
        </p:nvSpPr>
        <p:spPr>
          <a:xfrm>
            <a:off x="5136324" y="2407176"/>
            <a:ext cx="1919346" cy="2153874"/>
          </a:xfrm>
          <a:custGeom>
            <a:avLst/>
            <a:gdLst/>
            <a:ahLst/>
            <a:cxnLst/>
            <a:rect l="l" t="t" r="r" b="b"/>
            <a:pathLst>
              <a:path w="47158" h="52916" extrusionOk="0">
                <a:moveTo>
                  <a:pt x="23579" y="1"/>
                </a:moveTo>
                <a:cubicBezTo>
                  <a:pt x="22712" y="1"/>
                  <a:pt x="21844" y="229"/>
                  <a:pt x="21091" y="685"/>
                </a:cubicBezTo>
                <a:lnTo>
                  <a:pt x="2488" y="11413"/>
                </a:lnTo>
                <a:cubicBezTo>
                  <a:pt x="936" y="12303"/>
                  <a:pt x="0" y="13947"/>
                  <a:pt x="0" y="15727"/>
                </a:cubicBezTo>
                <a:lnTo>
                  <a:pt x="0" y="37206"/>
                </a:lnTo>
                <a:cubicBezTo>
                  <a:pt x="0" y="38986"/>
                  <a:pt x="936" y="40629"/>
                  <a:pt x="2488" y="41520"/>
                </a:cubicBezTo>
                <a:lnTo>
                  <a:pt x="21091" y="52248"/>
                </a:lnTo>
                <a:cubicBezTo>
                  <a:pt x="21856" y="52693"/>
                  <a:pt x="22717" y="52915"/>
                  <a:pt x="23579" y="52915"/>
                </a:cubicBezTo>
                <a:cubicBezTo>
                  <a:pt x="24441" y="52915"/>
                  <a:pt x="25302" y="52693"/>
                  <a:pt x="26067" y="52248"/>
                </a:cubicBezTo>
                <a:lnTo>
                  <a:pt x="44669" y="41520"/>
                </a:lnTo>
                <a:cubicBezTo>
                  <a:pt x="46199" y="40629"/>
                  <a:pt x="47157" y="38986"/>
                  <a:pt x="47157" y="37206"/>
                </a:cubicBezTo>
                <a:lnTo>
                  <a:pt x="47157" y="15727"/>
                </a:lnTo>
                <a:cubicBezTo>
                  <a:pt x="47157" y="13947"/>
                  <a:pt x="46199" y="12303"/>
                  <a:pt x="44669" y="11413"/>
                </a:cubicBezTo>
                <a:lnTo>
                  <a:pt x="26067" y="685"/>
                </a:lnTo>
                <a:cubicBezTo>
                  <a:pt x="25291" y="229"/>
                  <a:pt x="24446" y="1"/>
                  <a:pt x="23579" y="1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0" name="Google Shape;320;p18">
            <a:extLst>
              <a:ext uri="{FF2B5EF4-FFF2-40B4-BE49-F238E27FC236}">
                <a16:creationId xmlns:a16="http://schemas.microsoft.com/office/drawing/2014/main" id="{09E8EDEB-1144-4C50-AC9A-AA9F40A2CBC0}"/>
              </a:ext>
            </a:extLst>
          </p:cNvPr>
          <p:cNvSpPr/>
          <p:nvPr/>
        </p:nvSpPr>
        <p:spPr>
          <a:xfrm>
            <a:off x="5195791" y="2475921"/>
            <a:ext cx="1800420" cy="2017272"/>
          </a:xfrm>
          <a:custGeom>
            <a:avLst/>
            <a:gdLst/>
            <a:ahLst/>
            <a:cxnLst/>
            <a:rect l="l" t="t" r="r" b="b"/>
            <a:pathLst>
              <a:path w="44236" h="49560" extrusionOk="0">
                <a:moveTo>
                  <a:pt x="22118" y="1"/>
                </a:moveTo>
                <a:cubicBezTo>
                  <a:pt x="21251" y="1"/>
                  <a:pt x="20383" y="229"/>
                  <a:pt x="19630" y="663"/>
                </a:cubicBezTo>
                <a:lnTo>
                  <a:pt x="2488" y="10569"/>
                </a:lnTo>
                <a:cubicBezTo>
                  <a:pt x="936" y="11459"/>
                  <a:pt x="0" y="13102"/>
                  <a:pt x="0" y="14883"/>
                </a:cubicBezTo>
                <a:lnTo>
                  <a:pt x="0" y="34672"/>
                </a:lnTo>
                <a:cubicBezTo>
                  <a:pt x="0" y="36453"/>
                  <a:pt x="936" y="38096"/>
                  <a:pt x="2488" y="38986"/>
                </a:cubicBezTo>
                <a:lnTo>
                  <a:pt x="19630" y="48892"/>
                </a:lnTo>
                <a:cubicBezTo>
                  <a:pt x="20395" y="49337"/>
                  <a:pt x="21256" y="49560"/>
                  <a:pt x="22118" y="49560"/>
                </a:cubicBezTo>
                <a:cubicBezTo>
                  <a:pt x="22980" y="49560"/>
                  <a:pt x="23841" y="49337"/>
                  <a:pt x="24606" y="48892"/>
                </a:cubicBezTo>
                <a:lnTo>
                  <a:pt x="41748" y="38986"/>
                </a:lnTo>
                <a:cubicBezTo>
                  <a:pt x="43300" y="38096"/>
                  <a:pt x="44236" y="36453"/>
                  <a:pt x="44236" y="34672"/>
                </a:cubicBezTo>
                <a:lnTo>
                  <a:pt x="44236" y="14883"/>
                </a:lnTo>
                <a:cubicBezTo>
                  <a:pt x="44236" y="13102"/>
                  <a:pt x="43300" y="11459"/>
                  <a:pt x="41748" y="10569"/>
                </a:cubicBezTo>
                <a:lnTo>
                  <a:pt x="24606" y="663"/>
                </a:lnTo>
                <a:cubicBezTo>
                  <a:pt x="23830" y="229"/>
                  <a:pt x="22985" y="1"/>
                  <a:pt x="22118" y="1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EFEFE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1" name="Google Shape;321;p18">
            <a:extLst>
              <a:ext uri="{FF2B5EF4-FFF2-40B4-BE49-F238E27FC236}">
                <a16:creationId xmlns:a16="http://schemas.microsoft.com/office/drawing/2014/main" id="{D1DF069E-A475-42C7-8D25-BEFE69C9920A}"/>
              </a:ext>
            </a:extLst>
          </p:cNvPr>
          <p:cNvSpPr/>
          <p:nvPr/>
        </p:nvSpPr>
        <p:spPr>
          <a:xfrm>
            <a:off x="6095996" y="2474049"/>
            <a:ext cx="41" cy="2019878"/>
          </a:xfrm>
          <a:custGeom>
            <a:avLst/>
            <a:gdLst/>
            <a:ahLst/>
            <a:cxnLst/>
            <a:rect l="l" t="t" r="r" b="b"/>
            <a:pathLst>
              <a:path w="1" h="49624" fill="none" extrusionOk="0">
                <a:moveTo>
                  <a:pt x="1" y="1"/>
                </a:moveTo>
                <a:lnTo>
                  <a:pt x="1" y="49623"/>
                </a:lnTo>
              </a:path>
            </a:pathLst>
          </a:custGeom>
          <a:noFill/>
          <a:ln w="6850" cap="flat" cmpd="sng">
            <a:solidFill>
              <a:srgbClr val="D5CBD5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2" name="Google Shape;322;p18">
            <a:extLst>
              <a:ext uri="{FF2B5EF4-FFF2-40B4-BE49-F238E27FC236}">
                <a16:creationId xmlns:a16="http://schemas.microsoft.com/office/drawing/2014/main" id="{537AC878-D8E2-4939-97CB-6A481B69C0EA}"/>
              </a:ext>
            </a:extLst>
          </p:cNvPr>
          <p:cNvSpPr/>
          <p:nvPr/>
        </p:nvSpPr>
        <p:spPr>
          <a:xfrm>
            <a:off x="4047507" y="1379654"/>
            <a:ext cx="832403" cy="832512"/>
          </a:xfrm>
          <a:custGeom>
            <a:avLst/>
            <a:gdLst/>
            <a:ahLst/>
            <a:cxnLst/>
            <a:rect l="l" t="t" r="r" b="b"/>
            <a:pathLst>
              <a:path w="20452" h="20453" extrusionOk="0">
                <a:moveTo>
                  <a:pt x="10226" y="1"/>
                </a:moveTo>
                <a:cubicBezTo>
                  <a:pt x="4588" y="1"/>
                  <a:pt x="0" y="4589"/>
                  <a:pt x="0" y="10226"/>
                </a:cubicBezTo>
                <a:cubicBezTo>
                  <a:pt x="0" y="15864"/>
                  <a:pt x="4588" y="20452"/>
                  <a:pt x="10226" y="20452"/>
                </a:cubicBezTo>
                <a:cubicBezTo>
                  <a:pt x="15886" y="20452"/>
                  <a:pt x="20452" y="15864"/>
                  <a:pt x="20452" y="10226"/>
                </a:cubicBezTo>
                <a:cubicBezTo>
                  <a:pt x="20452" y="4589"/>
                  <a:pt x="15886" y="1"/>
                  <a:pt x="10226" y="1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" name="Google Shape;323;p18">
            <a:extLst>
              <a:ext uri="{FF2B5EF4-FFF2-40B4-BE49-F238E27FC236}">
                <a16:creationId xmlns:a16="http://schemas.microsoft.com/office/drawing/2014/main" id="{FA25B1E5-E100-48B7-BBD2-38EB08A5FDBD}"/>
              </a:ext>
            </a:extLst>
          </p:cNvPr>
          <p:cNvSpPr/>
          <p:nvPr/>
        </p:nvSpPr>
        <p:spPr>
          <a:xfrm>
            <a:off x="4076283" y="1408471"/>
            <a:ext cx="775749" cy="775811"/>
          </a:xfrm>
          <a:custGeom>
            <a:avLst/>
            <a:gdLst/>
            <a:ahLst/>
            <a:cxnLst/>
            <a:rect l="l" t="t" r="r" b="b"/>
            <a:pathLst>
              <a:path w="19060" h="19060" extrusionOk="0">
                <a:moveTo>
                  <a:pt x="9519" y="0"/>
                </a:moveTo>
                <a:cubicBezTo>
                  <a:pt x="4269" y="0"/>
                  <a:pt x="1" y="4269"/>
                  <a:pt x="1" y="9518"/>
                </a:cubicBezTo>
                <a:cubicBezTo>
                  <a:pt x="1" y="14791"/>
                  <a:pt x="4269" y="19059"/>
                  <a:pt x="9519" y="19059"/>
                </a:cubicBezTo>
                <a:cubicBezTo>
                  <a:pt x="14791" y="19059"/>
                  <a:pt x="19060" y="14791"/>
                  <a:pt x="19060" y="9518"/>
                </a:cubicBezTo>
                <a:cubicBezTo>
                  <a:pt x="19060" y="4269"/>
                  <a:pt x="14791" y="0"/>
                  <a:pt x="9519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EFEFE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5" name="Google Shape;339;p18">
            <a:extLst>
              <a:ext uri="{FF2B5EF4-FFF2-40B4-BE49-F238E27FC236}">
                <a16:creationId xmlns:a16="http://schemas.microsoft.com/office/drawing/2014/main" id="{520C9400-8319-4330-ACED-BF61100618D3}"/>
              </a:ext>
            </a:extLst>
          </p:cNvPr>
          <p:cNvSpPr/>
          <p:nvPr/>
        </p:nvSpPr>
        <p:spPr>
          <a:xfrm>
            <a:off x="2884327" y="2856811"/>
            <a:ext cx="1428866" cy="1341632"/>
          </a:xfrm>
          <a:custGeom>
            <a:avLst/>
            <a:gdLst/>
            <a:ahLst/>
            <a:cxnLst/>
            <a:rect l="l" t="t" r="r" b="b"/>
            <a:pathLst>
              <a:path w="35107" h="32961" extrusionOk="0">
                <a:moveTo>
                  <a:pt x="4703" y="6894"/>
                </a:moveTo>
                <a:cubicBezTo>
                  <a:pt x="1" y="13993"/>
                  <a:pt x="1941" y="23557"/>
                  <a:pt x="9017" y="28259"/>
                </a:cubicBezTo>
                <a:lnTo>
                  <a:pt x="9017" y="28259"/>
                </a:lnTo>
                <a:cubicBezTo>
                  <a:pt x="16115" y="32961"/>
                  <a:pt x="25679" y="31043"/>
                  <a:pt x="30404" y="23945"/>
                </a:cubicBezTo>
                <a:lnTo>
                  <a:pt x="30404" y="23945"/>
                </a:lnTo>
                <a:cubicBezTo>
                  <a:pt x="35106" y="16846"/>
                  <a:pt x="33166" y="7282"/>
                  <a:pt x="26090" y="2580"/>
                </a:cubicBezTo>
                <a:lnTo>
                  <a:pt x="26090" y="2580"/>
                </a:lnTo>
                <a:cubicBezTo>
                  <a:pt x="23465" y="823"/>
                  <a:pt x="20498" y="1"/>
                  <a:pt x="17576" y="1"/>
                </a:cubicBezTo>
                <a:lnTo>
                  <a:pt x="17576" y="1"/>
                </a:lnTo>
                <a:cubicBezTo>
                  <a:pt x="12578" y="1"/>
                  <a:pt x="7670" y="2420"/>
                  <a:pt x="4703" y="6894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6" name="Google Shape;340;p18">
            <a:extLst>
              <a:ext uri="{FF2B5EF4-FFF2-40B4-BE49-F238E27FC236}">
                <a16:creationId xmlns:a16="http://schemas.microsoft.com/office/drawing/2014/main" id="{8D2A9537-5EEB-4406-B75A-4C200779D948}"/>
              </a:ext>
            </a:extLst>
          </p:cNvPr>
          <p:cNvSpPr/>
          <p:nvPr/>
        </p:nvSpPr>
        <p:spPr>
          <a:xfrm>
            <a:off x="3124957" y="3067729"/>
            <a:ext cx="947626" cy="832471"/>
          </a:xfrm>
          <a:custGeom>
            <a:avLst/>
            <a:gdLst/>
            <a:ahLst/>
            <a:cxnLst/>
            <a:rect l="l" t="t" r="r" b="b"/>
            <a:pathLst>
              <a:path w="23283" h="20452" extrusionOk="0">
                <a:moveTo>
                  <a:pt x="11641" y="0"/>
                </a:moveTo>
                <a:cubicBezTo>
                  <a:pt x="8332" y="0"/>
                  <a:pt x="5091" y="1621"/>
                  <a:pt x="3128" y="4588"/>
                </a:cubicBezTo>
                <a:cubicBezTo>
                  <a:pt x="1" y="9290"/>
                  <a:pt x="1279" y="15636"/>
                  <a:pt x="5981" y="18740"/>
                </a:cubicBezTo>
                <a:cubicBezTo>
                  <a:pt x="7721" y="19897"/>
                  <a:pt x="9687" y="20451"/>
                  <a:pt x="11632" y="20451"/>
                </a:cubicBezTo>
                <a:cubicBezTo>
                  <a:pt x="14940" y="20451"/>
                  <a:pt x="18186" y="18848"/>
                  <a:pt x="20155" y="15887"/>
                </a:cubicBezTo>
                <a:cubicBezTo>
                  <a:pt x="23282" y="11185"/>
                  <a:pt x="22004" y="4839"/>
                  <a:pt x="17302" y="1712"/>
                </a:cubicBezTo>
                <a:cubicBezTo>
                  <a:pt x="15545" y="571"/>
                  <a:pt x="13582" y="0"/>
                  <a:pt x="11641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Google Shape;341;p18">
            <a:extLst>
              <a:ext uri="{FF2B5EF4-FFF2-40B4-BE49-F238E27FC236}">
                <a16:creationId xmlns:a16="http://schemas.microsoft.com/office/drawing/2014/main" id="{F1EF0801-BA44-4755-93D1-243225634549}"/>
              </a:ext>
            </a:extLst>
          </p:cNvPr>
          <p:cNvSpPr/>
          <p:nvPr/>
        </p:nvSpPr>
        <p:spPr>
          <a:xfrm>
            <a:off x="3157477" y="3096505"/>
            <a:ext cx="882586" cy="775689"/>
          </a:xfrm>
          <a:custGeom>
            <a:avLst/>
            <a:gdLst/>
            <a:ahLst/>
            <a:cxnLst/>
            <a:rect l="l" t="t" r="r" b="b"/>
            <a:pathLst>
              <a:path w="21685" h="19057" extrusionOk="0">
                <a:moveTo>
                  <a:pt x="10842" y="1"/>
                </a:moveTo>
                <a:cubicBezTo>
                  <a:pt x="7761" y="1"/>
                  <a:pt x="4725" y="1484"/>
                  <a:pt x="2899" y="4246"/>
                </a:cubicBezTo>
                <a:cubicBezTo>
                  <a:pt x="0" y="8629"/>
                  <a:pt x="1187" y="14563"/>
                  <a:pt x="5570" y="17462"/>
                </a:cubicBezTo>
                <a:cubicBezTo>
                  <a:pt x="7189" y="18541"/>
                  <a:pt x="9017" y="19057"/>
                  <a:pt x="10825" y="19057"/>
                </a:cubicBezTo>
                <a:cubicBezTo>
                  <a:pt x="13912" y="19057"/>
                  <a:pt x="16943" y="17555"/>
                  <a:pt x="18786" y="14792"/>
                </a:cubicBezTo>
                <a:cubicBezTo>
                  <a:pt x="21684" y="10409"/>
                  <a:pt x="20498" y="4497"/>
                  <a:pt x="16115" y="1576"/>
                </a:cubicBezTo>
                <a:cubicBezTo>
                  <a:pt x="14495" y="503"/>
                  <a:pt x="12668" y="1"/>
                  <a:pt x="10842" y="1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EFEFE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28" name="Google Shape;342;p18">
            <a:extLst>
              <a:ext uri="{FF2B5EF4-FFF2-40B4-BE49-F238E27FC236}">
                <a16:creationId xmlns:a16="http://schemas.microsoft.com/office/drawing/2014/main" id="{A2A569F1-D303-43CB-B079-8D6D1FD12A6C}"/>
              </a:ext>
            </a:extLst>
          </p:cNvPr>
          <p:cNvGrpSpPr/>
          <p:nvPr/>
        </p:nvGrpSpPr>
        <p:grpSpPr>
          <a:xfrm>
            <a:off x="3342301" y="3285999"/>
            <a:ext cx="512877" cy="396716"/>
            <a:chOff x="2368793" y="2723161"/>
            <a:chExt cx="410352" cy="317411"/>
          </a:xfrm>
        </p:grpSpPr>
        <p:sp>
          <p:nvSpPr>
            <p:cNvPr id="83" name="Google Shape;343;p18">
              <a:extLst>
                <a:ext uri="{FF2B5EF4-FFF2-40B4-BE49-F238E27FC236}">
                  <a16:creationId xmlns:a16="http://schemas.microsoft.com/office/drawing/2014/main" id="{7A93B739-B505-4547-A2F9-9D45B4CCAE5F}"/>
                </a:ext>
              </a:extLst>
            </p:cNvPr>
            <p:cNvSpPr/>
            <p:nvPr/>
          </p:nvSpPr>
          <p:spPr>
            <a:xfrm>
              <a:off x="2368793" y="2798223"/>
              <a:ext cx="242349" cy="242349"/>
            </a:xfrm>
            <a:custGeom>
              <a:avLst/>
              <a:gdLst/>
              <a:ahLst/>
              <a:cxnLst/>
              <a:rect l="l" t="t" r="r" b="b"/>
              <a:pathLst>
                <a:path w="7442" h="7442" extrusionOk="0">
                  <a:moveTo>
                    <a:pt x="3721" y="1804"/>
                  </a:moveTo>
                  <a:cubicBezTo>
                    <a:pt x="4771" y="1804"/>
                    <a:pt x="5639" y="2648"/>
                    <a:pt x="5639" y="3721"/>
                  </a:cubicBezTo>
                  <a:cubicBezTo>
                    <a:pt x="5639" y="4771"/>
                    <a:pt x="4771" y="5638"/>
                    <a:pt x="3721" y="5638"/>
                  </a:cubicBezTo>
                  <a:cubicBezTo>
                    <a:pt x="2648" y="5638"/>
                    <a:pt x="1781" y="4771"/>
                    <a:pt x="1781" y="3721"/>
                  </a:cubicBezTo>
                  <a:cubicBezTo>
                    <a:pt x="1781" y="2648"/>
                    <a:pt x="2648" y="1804"/>
                    <a:pt x="3721" y="1804"/>
                  </a:cubicBezTo>
                  <a:close/>
                  <a:moveTo>
                    <a:pt x="2877" y="1"/>
                  </a:moveTo>
                  <a:lnTo>
                    <a:pt x="2877" y="571"/>
                  </a:lnTo>
                  <a:cubicBezTo>
                    <a:pt x="2603" y="662"/>
                    <a:pt x="2329" y="777"/>
                    <a:pt x="2078" y="914"/>
                  </a:cubicBezTo>
                  <a:lnTo>
                    <a:pt x="1667" y="503"/>
                  </a:lnTo>
                  <a:lnTo>
                    <a:pt x="503" y="1667"/>
                  </a:lnTo>
                  <a:lnTo>
                    <a:pt x="914" y="2100"/>
                  </a:lnTo>
                  <a:cubicBezTo>
                    <a:pt x="777" y="2329"/>
                    <a:pt x="663" y="2603"/>
                    <a:pt x="571" y="2877"/>
                  </a:cubicBezTo>
                  <a:lnTo>
                    <a:pt x="1" y="2877"/>
                  </a:lnTo>
                  <a:lnTo>
                    <a:pt x="1" y="4543"/>
                  </a:lnTo>
                  <a:lnTo>
                    <a:pt x="571" y="4543"/>
                  </a:lnTo>
                  <a:cubicBezTo>
                    <a:pt x="663" y="4840"/>
                    <a:pt x="777" y="5091"/>
                    <a:pt x="914" y="5342"/>
                  </a:cubicBezTo>
                  <a:lnTo>
                    <a:pt x="503" y="5753"/>
                  </a:lnTo>
                  <a:lnTo>
                    <a:pt x="1667" y="6939"/>
                  </a:lnTo>
                  <a:lnTo>
                    <a:pt x="2078" y="6529"/>
                  </a:lnTo>
                  <a:cubicBezTo>
                    <a:pt x="2329" y="6666"/>
                    <a:pt x="2603" y="6780"/>
                    <a:pt x="2877" y="6848"/>
                  </a:cubicBezTo>
                  <a:lnTo>
                    <a:pt x="2877" y="7442"/>
                  </a:lnTo>
                  <a:lnTo>
                    <a:pt x="4543" y="7442"/>
                  </a:lnTo>
                  <a:lnTo>
                    <a:pt x="4543" y="6848"/>
                  </a:lnTo>
                  <a:cubicBezTo>
                    <a:pt x="4840" y="6780"/>
                    <a:pt x="5091" y="6666"/>
                    <a:pt x="5342" y="6529"/>
                  </a:cubicBezTo>
                  <a:lnTo>
                    <a:pt x="5753" y="6939"/>
                  </a:lnTo>
                  <a:lnTo>
                    <a:pt x="6940" y="5753"/>
                  </a:lnTo>
                  <a:lnTo>
                    <a:pt x="6529" y="5342"/>
                  </a:lnTo>
                  <a:cubicBezTo>
                    <a:pt x="6666" y="5091"/>
                    <a:pt x="6780" y="4840"/>
                    <a:pt x="6848" y="4543"/>
                  </a:cubicBezTo>
                  <a:lnTo>
                    <a:pt x="7442" y="4543"/>
                  </a:lnTo>
                  <a:lnTo>
                    <a:pt x="7442" y="2877"/>
                  </a:lnTo>
                  <a:lnTo>
                    <a:pt x="6848" y="2877"/>
                  </a:lnTo>
                  <a:cubicBezTo>
                    <a:pt x="6780" y="2603"/>
                    <a:pt x="6666" y="2329"/>
                    <a:pt x="6529" y="2100"/>
                  </a:cubicBezTo>
                  <a:lnTo>
                    <a:pt x="6940" y="1667"/>
                  </a:lnTo>
                  <a:lnTo>
                    <a:pt x="5753" y="503"/>
                  </a:lnTo>
                  <a:lnTo>
                    <a:pt x="5342" y="914"/>
                  </a:lnTo>
                  <a:cubicBezTo>
                    <a:pt x="5091" y="777"/>
                    <a:pt x="4840" y="662"/>
                    <a:pt x="4543" y="571"/>
                  </a:cubicBezTo>
                  <a:lnTo>
                    <a:pt x="4543" y="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EFEFEF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84" name="Google Shape;344;p18">
              <a:extLst>
                <a:ext uri="{FF2B5EF4-FFF2-40B4-BE49-F238E27FC236}">
                  <a16:creationId xmlns:a16="http://schemas.microsoft.com/office/drawing/2014/main" id="{18E6C7FA-E5E0-4131-9119-24941ED9974E}"/>
                </a:ext>
              </a:extLst>
            </p:cNvPr>
            <p:cNvSpPr/>
            <p:nvPr/>
          </p:nvSpPr>
          <p:spPr>
            <a:xfrm>
              <a:off x="2368793" y="2798223"/>
              <a:ext cx="242349" cy="242349"/>
            </a:xfrm>
            <a:custGeom>
              <a:avLst/>
              <a:gdLst/>
              <a:ahLst/>
              <a:cxnLst/>
              <a:rect l="l" t="t" r="r" b="b"/>
              <a:pathLst>
                <a:path w="7442" h="7442" fill="none" extrusionOk="0">
                  <a:moveTo>
                    <a:pt x="3721" y="5638"/>
                  </a:moveTo>
                  <a:cubicBezTo>
                    <a:pt x="2648" y="5638"/>
                    <a:pt x="1781" y="4771"/>
                    <a:pt x="1781" y="3721"/>
                  </a:cubicBezTo>
                  <a:cubicBezTo>
                    <a:pt x="1781" y="2648"/>
                    <a:pt x="2648" y="1804"/>
                    <a:pt x="3721" y="1804"/>
                  </a:cubicBezTo>
                  <a:cubicBezTo>
                    <a:pt x="4771" y="1804"/>
                    <a:pt x="5639" y="2648"/>
                    <a:pt x="5639" y="3721"/>
                  </a:cubicBezTo>
                  <a:cubicBezTo>
                    <a:pt x="5639" y="4771"/>
                    <a:pt x="4771" y="5638"/>
                    <a:pt x="3721" y="5638"/>
                  </a:cubicBezTo>
                  <a:close/>
                  <a:moveTo>
                    <a:pt x="7442" y="4543"/>
                  </a:moveTo>
                  <a:lnTo>
                    <a:pt x="7442" y="2877"/>
                  </a:lnTo>
                  <a:lnTo>
                    <a:pt x="6848" y="2877"/>
                  </a:lnTo>
                  <a:cubicBezTo>
                    <a:pt x="6780" y="2603"/>
                    <a:pt x="6666" y="2329"/>
                    <a:pt x="6529" y="2100"/>
                  </a:cubicBezTo>
                  <a:lnTo>
                    <a:pt x="6940" y="1667"/>
                  </a:lnTo>
                  <a:lnTo>
                    <a:pt x="5753" y="503"/>
                  </a:lnTo>
                  <a:lnTo>
                    <a:pt x="5342" y="914"/>
                  </a:lnTo>
                  <a:cubicBezTo>
                    <a:pt x="5091" y="777"/>
                    <a:pt x="4840" y="662"/>
                    <a:pt x="4543" y="571"/>
                  </a:cubicBezTo>
                  <a:lnTo>
                    <a:pt x="4543" y="1"/>
                  </a:lnTo>
                  <a:lnTo>
                    <a:pt x="2877" y="1"/>
                  </a:lnTo>
                  <a:lnTo>
                    <a:pt x="2877" y="571"/>
                  </a:lnTo>
                  <a:cubicBezTo>
                    <a:pt x="2603" y="662"/>
                    <a:pt x="2329" y="777"/>
                    <a:pt x="2078" y="914"/>
                  </a:cubicBezTo>
                  <a:lnTo>
                    <a:pt x="1667" y="503"/>
                  </a:lnTo>
                  <a:lnTo>
                    <a:pt x="503" y="1667"/>
                  </a:lnTo>
                  <a:lnTo>
                    <a:pt x="914" y="2100"/>
                  </a:lnTo>
                  <a:cubicBezTo>
                    <a:pt x="777" y="2329"/>
                    <a:pt x="663" y="2603"/>
                    <a:pt x="571" y="2877"/>
                  </a:cubicBezTo>
                  <a:lnTo>
                    <a:pt x="1" y="2877"/>
                  </a:lnTo>
                  <a:lnTo>
                    <a:pt x="1" y="4543"/>
                  </a:lnTo>
                  <a:lnTo>
                    <a:pt x="571" y="4543"/>
                  </a:lnTo>
                  <a:cubicBezTo>
                    <a:pt x="663" y="4840"/>
                    <a:pt x="777" y="5091"/>
                    <a:pt x="914" y="5342"/>
                  </a:cubicBezTo>
                  <a:lnTo>
                    <a:pt x="503" y="5753"/>
                  </a:lnTo>
                  <a:lnTo>
                    <a:pt x="1667" y="6939"/>
                  </a:lnTo>
                  <a:lnTo>
                    <a:pt x="2078" y="6529"/>
                  </a:lnTo>
                  <a:cubicBezTo>
                    <a:pt x="2329" y="6666"/>
                    <a:pt x="2603" y="6780"/>
                    <a:pt x="2877" y="6848"/>
                  </a:cubicBezTo>
                  <a:lnTo>
                    <a:pt x="2877" y="7442"/>
                  </a:lnTo>
                  <a:lnTo>
                    <a:pt x="4543" y="7442"/>
                  </a:lnTo>
                  <a:lnTo>
                    <a:pt x="4543" y="6848"/>
                  </a:lnTo>
                  <a:cubicBezTo>
                    <a:pt x="4840" y="6780"/>
                    <a:pt x="5091" y="6666"/>
                    <a:pt x="5342" y="6529"/>
                  </a:cubicBezTo>
                  <a:lnTo>
                    <a:pt x="5753" y="6939"/>
                  </a:lnTo>
                  <a:lnTo>
                    <a:pt x="6940" y="5753"/>
                  </a:lnTo>
                  <a:lnTo>
                    <a:pt x="6529" y="5342"/>
                  </a:lnTo>
                  <a:cubicBezTo>
                    <a:pt x="6666" y="5091"/>
                    <a:pt x="6780" y="4840"/>
                    <a:pt x="6848" y="454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EFEFEF"/>
                </a:gs>
              </a:gsLst>
              <a:path path="circle">
                <a:fillToRect r="100000" b="100000"/>
              </a:path>
              <a:tileRect l="-100000" t="-100000"/>
            </a:gradFill>
            <a:ln w="970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85" name="Google Shape;345;p18">
              <a:extLst>
                <a:ext uri="{FF2B5EF4-FFF2-40B4-BE49-F238E27FC236}">
                  <a16:creationId xmlns:a16="http://schemas.microsoft.com/office/drawing/2014/main" id="{6077F991-0F35-49B1-BE1B-58F77789731D}"/>
                </a:ext>
              </a:extLst>
            </p:cNvPr>
            <p:cNvSpPr/>
            <p:nvPr/>
          </p:nvSpPr>
          <p:spPr>
            <a:xfrm>
              <a:off x="2611109" y="2723161"/>
              <a:ext cx="168035" cy="168003"/>
            </a:xfrm>
            <a:custGeom>
              <a:avLst/>
              <a:gdLst/>
              <a:ahLst/>
              <a:cxnLst/>
              <a:rect l="l" t="t" r="r" b="b"/>
              <a:pathLst>
                <a:path w="5160" h="5159" extrusionOk="0">
                  <a:moveTo>
                    <a:pt x="2580" y="1233"/>
                  </a:moveTo>
                  <a:cubicBezTo>
                    <a:pt x="3310" y="1233"/>
                    <a:pt x="3927" y="1849"/>
                    <a:pt x="3927" y="2579"/>
                  </a:cubicBezTo>
                  <a:cubicBezTo>
                    <a:pt x="3927" y="3310"/>
                    <a:pt x="3310" y="3903"/>
                    <a:pt x="2580" y="3903"/>
                  </a:cubicBezTo>
                  <a:cubicBezTo>
                    <a:pt x="1850" y="3903"/>
                    <a:pt x="1233" y="3310"/>
                    <a:pt x="1233" y="2579"/>
                  </a:cubicBezTo>
                  <a:cubicBezTo>
                    <a:pt x="1233" y="1849"/>
                    <a:pt x="1850" y="1233"/>
                    <a:pt x="2580" y="1233"/>
                  </a:cubicBezTo>
                  <a:close/>
                  <a:moveTo>
                    <a:pt x="2009" y="0"/>
                  </a:moveTo>
                  <a:lnTo>
                    <a:pt x="2009" y="388"/>
                  </a:lnTo>
                  <a:cubicBezTo>
                    <a:pt x="1804" y="457"/>
                    <a:pt x="1621" y="525"/>
                    <a:pt x="1439" y="639"/>
                  </a:cubicBezTo>
                  <a:lnTo>
                    <a:pt x="1165" y="343"/>
                  </a:lnTo>
                  <a:lnTo>
                    <a:pt x="343" y="1164"/>
                  </a:lnTo>
                  <a:lnTo>
                    <a:pt x="640" y="1438"/>
                  </a:lnTo>
                  <a:cubicBezTo>
                    <a:pt x="526" y="1621"/>
                    <a:pt x="457" y="1803"/>
                    <a:pt x="412" y="2009"/>
                  </a:cubicBezTo>
                  <a:lnTo>
                    <a:pt x="1" y="2009"/>
                  </a:lnTo>
                  <a:lnTo>
                    <a:pt x="1" y="3150"/>
                  </a:lnTo>
                  <a:lnTo>
                    <a:pt x="412" y="3150"/>
                  </a:lnTo>
                  <a:cubicBezTo>
                    <a:pt x="457" y="3356"/>
                    <a:pt x="526" y="3538"/>
                    <a:pt x="640" y="3698"/>
                  </a:cubicBezTo>
                  <a:lnTo>
                    <a:pt x="343" y="3995"/>
                  </a:lnTo>
                  <a:lnTo>
                    <a:pt x="1165" y="4816"/>
                  </a:lnTo>
                  <a:lnTo>
                    <a:pt x="1439" y="4520"/>
                  </a:lnTo>
                  <a:cubicBezTo>
                    <a:pt x="1621" y="4634"/>
                    <a:pt x="1804" y="4702"/>
                    <a:pt x="2009" y="4748"/>
                  </a:cubicBezTo>
                  <a:lnTo>
                    <a:pt x="2009" y="5159"/>
                  </a:lnTo>
                  <a:lnTo>
                    <a:pt x="3151" y="5159"/>
                  </a:lnTo>
                  <a:lnTo>
                    <a:pt x="3151" y="4748"/>
                  </a:lnTo>
                  <a:cubicBezTo>
                    <a:pt x="3356" y="4702"/>
                    <a:pt x="3539" y="4634"/>
                    <a:pt x="3721" y="4520"/>
                  </a:cubicBezTo>
                  <a:lnTo>
                    <a:pt x="3995" y="4816"/>
                  </a:lnTo>
                  <a:lnTo>
                    <a:pt x="4817" y="3995"/>
                  </a:lnTo>
                  <a:lnTo>
                    <a:pt x="4520" y="3698"/>
                  </a:lnTo>
                  <a:cubicBezTo>
                    <a:pt x="4634" y="3538"/>
                    <a:pt x="4703" y="3356"/>
                    <a:pt x="4748" y="3150"/>
                  </a:cubicBezTo>
                  <a:lnTo>
                    <a:pt x="5159" y="3150"/>
                  </a:lnTo>
                  <a:lnTo>
                    <a:pt x="5159" y="2009"/>
                  </a:lnTo>
                  <a:lnTo>
                    <a:pt x="4748" y="2009"/>
                  </a:lnTo>
                  <a:cubicBezTo>
                    <a:pt x="4703" y="1803"/>
                    <a:pt x="4634" y="1621"/>
                    <a:pt x="4520" y="1438"/>
                  </a:cubicBezTo>
                  <a:lnTo>
                    <a:pt x="4817" y="1164"/>
                  </a:lnTo>
                  <a:lnTo>
                    <a:pt x="3995" y="343"/>
                  </a:lnTo>
                  <a:lnTo>
                    <a:pt x="3721" y="639"/>
                  </a:lnTo>
                  <a:cubicBezTo>
                    <a:pt x="3539" y="525"/>
                    <a:pt x="3356" y="457"/>
                    <a:pt x="3151" y="388"/>
                  </a:cubicBezTo>
                  <a:lnTo>
                    <a:pt x="3151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EFEFEF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86" name="Google Shape;346;p18">
              <a:extLst>
                <a:ext uri="{FF2B5EF4-FFF2-40B4-BE49-F238E27FC236}">
                  <a16:creationId xmlns:a16="http://schemas.microsoft.com/office/drawing/2014/main" id="{5AA3FBCC-224B-4C27-AC98-BFE4CCBBF85B}"/>
                </a:ext>
              </a:extLst>
            </p:cNvPr>
            <p:cNvSpPr/>
            <p:nvPr/>
          </p:nvSpPr>
          <p:spPr>
            <a:xfrm>
              <a:off x="2611109" y="2723161"/>
              <a:ext cx="168035" cy="168003"/>
            </a:xfrm>
            <a:custGeom>
              <a:avLst/>
              <a:gdLst/>
              <a:ahLst/>
              <a:cxnLst/>
              <a:rect l="l" t="t" r="r" b="b"/>
              <a:pathLst>
                <a:path w="5160" h="5159" fill="none" extrusionOk="0">
                  <a:moveTo>
                    <a:pt x="2580" y="3903"/>
                  </a:moveTo>
                  <a:cubicBezTo>
                    <a:pt x="1850" y="3903"/>
                    <a:pt x="1233" y="3310"/>
                    <a:pt x="1233" y="2579"/>
                  </a:cubicBezTo>
                  <a:cubicBezTo>
                    <a:pt x="1233" y="1849"/>
                    <a:pt x="1850" y="1233"/>
                    <a:pt x="2580" y="1233"/>
                  </a:cubicBezTo>
                  <a:cubicBezTo>
                    <a:pt x="3310" y="1233"/>
                    <a:pt x="3927" y="1849"/>
                    <a:pt x="3927" y="2579"/>
                  </a:cubicBezTo>
                  <a:cubicBezTo>
                    <a:pt x="3927" y="3310"/>
                    <a:pt x="3310" y="3903"/>
                    <a:pt x="2580" y="3903"/>
                  </a:cubicBezTo>
                  <a:close/>
                  <a:moveTo>
                    <a:pt x="5159" y="3150"/>
                  </a:moveTo>
                  <a:lnTo>
                    <a:pt x="5159" y="2009"/>
                  </a:lnTo>
                  <a:lnTo>
                    <a:pt x="4748" y="2009"/>
                  </a:lnTo>
                  <a:cubicBezTo>
                    <a:pt x="4703" y="1803"/>
                    <a:pt x="4634" y="1621"/>
                    <a:pt x="4520" y="1438"/>
                  </a:cubicBezTo>
                  <a:lnTo>
                    <a:pt x="4817" y="1164"/>
                  </a:lnTo>
                  <a:lnTo>
                    <a:pt x="3995" y="343"/>
                  </a:lnTo>
                  <a:lnTo>
                    <a:pt x="3721" y="639"/>
                  </a:lnTo>
                  <a:cubicBezTo>
                    <a:pt x="3539" y="525"/>
                    <a:pt x="3356" y="457"/>
                    <a:pt x="3151" y="388"/>
                  </a:cubicBezTo>
                  <a:lnTo>
                    <a:pt x="3151" y="0"/>
                  </a:lnTo>
                  <a:lnTo>
                    <a:pt x="2009" y="0"/>
                  </a:lnTo>
                  <a:lnTo>
                    <a:pt x="2009" y="388"/>
                  </a:lnTo>
                  <a:cubicBezTo>
                    <a:pt x="1804" y="457"/>
                    <a:pt x="1621" y="525"/>
                    <a:pt x="1439" y="639"/>
                  </a:cubicBezTo>
                  <a:lnTo>
                    <a:pt x="1165" y="343"/>
                  </a:lnTo>
                  <a:lnTo>
                    <a:pt x="343" y="1164"/>
                  </a:lnTo>
                  <a:lnTo>
                    <a:pt x="640" y="1438"/>
                  </a:lnTo>
                  <a:cubicBezTo>
                    <a:pt x="526" y="1621"/>
                    <a:pt x="457" y="1803"/>
                    <a:pt x="412" y="2009"/>
                  </a:cubicBezTo>
                  <a:lnTo>
                    <a:pt x="1" y="2009"/>
                  </a:lnTo>
                  <a:lnTo>
                    <a:pt x="1" y="3150"/>
                  </a:lnTo>
                  <a:lnTo>
                    <a:pt x="412" y="3150"/>
                  </a:lnTo>
                  <a:cubicBezTo>
                    <a:pt x="457" y="3356"/>
                    <a:pt x="526" y="3538"/>
                    <a:pt x="640" y="3698"/>
                  </a:cubicBezTo>
                  <a:lnTo>
                    <a:pt x="343" y="3995"/>
                  </a:lnTo>
                  <a:lnTo>
                    <a:pt x="1165" y="4816"/>
                  </a:lnTo>
                  <a:lnTo>
                    <a:pt x="1439" y="4520"/>
                  </a:lnTo>
                  <a:cubicBezTo>
                    <a:pt x="1621" y="4634"/>
                    <a:pt x="1804" y="4702"/>
                    <a:pt x="2009" y="4748"/>
                  </a:cubicBezTo>
                  <a:lnTo>
                    <a:pt x="2009" y="5159"/>
                  </a:lnTo>
                  <a:lnTo>
                    <a:pt x="3151" y="5159"/>
                  </a:lnTo>
                  <a:lnTo>
                    <a:pt x="3151" y="4748"/>
                  </a:lnTo>
                  <a:cubicBezTo>
                    <a:pt x="3356" y="4702"/>
                    <a:pt x="3539" y="4634"/>
                    <a:pt x="3721" y="4520"/>
                  </a:cubicBezTo>
                  <a:lnTo>
                    <a:pt x="3995" y="4816"/>
                  </a:lnTo>
                  <a:lnTo>
                    <a:pt x="4817" y="3995"/>
                  </a:lnTo>
                  <a:lnTo>
                    <a:pt x="4520" y="3698"/>
                  </a:lnTo>
                  <a:cubicBezTo>
                    <a:pt x="4634" y="3538"/>
                    <a:pt x="4703" y="3356"/>
                    <a:pt x="4748" y="31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EFEFEF"/>
                </a:gs>
              </a:gsLst>
              <a:path path="circle">
                <a:fillToRect r="100000" b="100000"/>
              </a:path>
              <a:tileRect l="-100000" t="-100000"/>
            </a:gradFill>
            <a:ln w="970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sp>
        <p:nvSpPr>
          <p:cNvPr id="29" name="Google Shape;347;p18">
            <a:extLst>
              <a:ext uri="{FF2B5EF4-FFF2-40B4-BE49-F238E27FC236}">
                <a16:creationId xmlns:a16="http://schemas.microsoft.com/office/drawing/2014/main" id="{C77BA0AD-C3D2-4CD1-9941-960B892DD5CE}"/>
              </a:ext>
            </a:extLst>
          </p:cNvPr>
          <p:cNvSpPr/>
          <p:nvPr/>
        </p:nvSpPr>
        <p:spPr>
          <a:xfrm>
            <a:off x="3836590" y="4544886"/>
            <a:ext cx="1255116" cy="1255220"/>
          </a:xfrm>
          <a:custGeom>
            <a:avLst/>
            <a:gdLst/>
            <a:ahLst/>
            <a:cxnLst/>
            <a:rect l="l" t="t" r="r" b="b"/>
            <a:pathLst>
              <a:path w="30838" h="30838" extrusionOk="0">
                <a:moveTo>
                  <a:pt x="1" y="15407"/>
                </a:moveTo>
                <a:cubicBezTo>
                  <a:pt x="1" y="23921"/>
                  <a:pt x="6894" y="30837"/>
                  <a:pt x="15408" y="30837"/>
                </a:cubicBezTo>
                <a:lnTo>
                  <a:pt x="15408" y="30837"/>
                </a:lnTo>
                <a:cubicBezTo>
                  <a:pt x="23922" y="30837"/>
                  <a:pt x="30838" y="23921"/>
                  <a:pt x="30838" y="15407"/>
                </a:cubicBezTo>
                <a:lnTo>
                  <a:pt x="30838" y="15407"/>
                </a:lnTo>
                <a:cubicBezTo>
                  <a:pt x="30838" y="6894"/>
                  <a:pt x="23922" y="0"/>
                  <a:pt x="15408" y="0"/>
                </a:cubicBezTo>
                <a:lnTo>
                  <a:pt x="15408" y="0"/>
                </a:lnTo>
                <a:cubicBezTo>
                  <a:pt x="6894" y="0"/>
                  <a:pt x="1" y="6894"/>
                  <a:pt x="1" y="15407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Google Shape;348;p18">
            <a:extLst>
              <a:ext uri="{FF2B5EF4-FFF2-40B4-BE49-F238E27FC236}">
                <a16:creationId xmlns:a16="http://schemas.microsoft.com/office/drawing/2014/main" id="{828E2997-0BDB-44B9-A0D1-B4A00102D521}"/>
              </a:ext>
            </a:extLst>
          </p:cNvPr>
          <p:cNvSpPr/>
          <p:nvPr/>
        </p:nvSpPr>
        <p:spPr>
          <a:xfrm>
            <a:off x="4047507" y="4756699"/>
            <a:ext cx="832403" cy="831576"/>
          </a:xfrm>
          <a:custGeom>
            <a:avLst/>
            <a:gdLst/>
            <a:ahLst/>
            <a:cxnLst/>
            <a:rect l="l" t="t" r="r" b="b"/>
            <a:pathLst>
              <a:path w="20452" h="20430" extrusionOk="0">
                <a:moveTo>
                  <a:pt x="10226" y="1"/>
                </a:moveTo>
                <a:cubicBezTo>
                  <a:pt x="4588" y="1"/>
                  <a:pt x="0" y="4566"/>
                  <a:pt x="0" y="10203"/>
                </a:cubicBezTo>
                <a:cubicBezTo>
                  <a:pt x="0" y="15864"/>
                  <a:pt x="4588" y="20429"/>
                  <a:pt x="10226" y="20429"/>
                </a:cubicBezTo>
                <a:cubicBezTo>
                  <a:pt x="15886" y="20429"/>
                  <a:pt x="20452" y="15864"/>
                  <a:pt x="20452" y="10203"/>
                </a:cubicBezTo>
                <a:cubicBezTo>
                  <a:pt x="20452" y="4566"/>
                  <a:pt x="15886" y="1"/>
                  <a:pt x="10226" y="1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Google Shape;349;p18">
            <a:extLst>
              <a:ext uri="{FF2B5EF4-FFF2-40B4-BE49-F238E27FC236}">
                <a16:creationId xmlns:a16="http://schemas.microsoft.com/office/drawing/2014/main" id="{C4A186BF-6ADC-453D-90C4-7A0C980523CF}"/>
              </a:ext>
            </a:extLst>
          </p:cNvPr>
          <p:cNvSpPr/>
          <p:nvPr/>
        </p:nvSpPr>
        <p:spPr>
          <a:xfrm>
            <a:off x="4076283" y="4784580"/>
            <a:ext cx="775749" cy="775811"/>
          </a:xfrm>
          <a:custGeom>
            <a:avLst/>
            <a:gdLst/>
            <a:ahLst/>
            <a:cxnLst/>
            <a:rect l="l" t="t" r="r" b="b"/>
            <a:pathLst>
              <a:path w="19060" h="19060" extrusionOk="0">
                <a:moveTo>
                  <a:pt x="9519" y="0"/>
                </a:moveTo>
                <a:cubicBezTo>
                  <a:pt x="4269" y="0"/>
                  <a:pt x="1" y="4269"/>
                  <a:pt x="1" y="9518"/>
                </a:cubicBezTo>
                <a:cubicBezTo>
                  <a:pt x="1" y="14791"/>
                  <a:pt x="4269" y="19059"/>
                  <a:pt x="9519" y="19059"/>
                </a:cubicBezTo>
                <a:cubicBezTo>
                  <a:pt x="14791" y="19059"/>
                  <a:pt x="19060" y="14791"/>
                  <a:pt x="19060" y="9518"/>
                </a:cubicBezTo>
                <a:cubicBezTo>
                  <a:pt x="19060" y="4269"/>
                  <a:pt x="14791" y="0"/>
                  <a:pt x="9519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EFEFE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32" name="Google Shape;350;p18">
            <a:extLst>
              <a:ext uri="{FF2B5EF4-FFF2-40B4-BE49-F238E27FC236}">
                <a16:creationId xmlns:a16="http://schemas.microsoft.com/office/drawing/2014/main" id="{5CA5B5D9-72AD-41B7-813C-0BB3F9405A38}"/>
              </a:ext>
            </a:extLst>
          </p:cNvPr>
          <p:cNvGrpSpPr/>
          <p:nvPr/>
        </p:nvGrpSpPr>
        <p:grpSpPr>
          <a:xfrm>
            <a:off x="4239725" y="5052966"/>
            <a:ext cx="447838" cy="237900"/>
            <a:chOff x="3086818" y="4136905"/>
            <a:chExt cx="358313" cy="190342"/>
          </a:xfrm>
        </p:grpSpPr>
        <p:sp>
          <p:nvSpPr>
            <p:cNvPr id="74" name="Google Shape;351;p18">
              <a:extLst>
                <a:ext uri="{FF2B5EF4-FFF2-40B4-BE49-F238E27FC236}">
                  <a16:creationId xmlns:a16="http://schemas.microsoft.com/office/drawing/2014/main" id="{C7B9C200-28BD-4A6E-8B8E-3E2CE61BDAFE}"/>
                </a:ext>
              </a:extLst>
            </p:cNvPr>
            <p:cNvSpPr/>
            <p:nvPr/>
          </p:nvSpPr>
          <p:spPr>
            <a:xfrm>
              <a:off x="3254821" y="4136905"/>
              <a:ext cx="190310" cy="190342"/>
            </a:xfrm>
            <a:custGeom>
              <a:avLst/>
              <a:gdLst/>
              <a:ahLst/>
              <a:cxnLst/>
              <a:rect l="l" t="t" r="r" b="b"/>
              <a:pathLst>
                <a:path w="5844" h="5845" extrusionOk="0">
                  <a:moveTo>
                    <a:pt x="2922" y="1"/>
                  </a:moveTo>
                  <a:cubicBezTo>
                    <a:pt x="1301" y="1"/>
                    <a:pt x="0" y="1325"/>
                    <a:pt x="0" y="2922"/>
                  </a:cubicBezTo>
                  <a:cubicBezTo>
                    <a:pt x="0" y="4543"/>
                    <a:pt x="1301" y="5844"/>
                    <a:pt x="2922" y="5844"/>
                  </a:cubicBezTo>
                  <a:cubicBezTo>
                    <a:pt x="4543" y="5844"/>
                    <a:pt x="5844" y="4543"/>
                    <a:pt x="5844" y="2922"/>
                  </a:cubicBezTo>
                  <a:cubicBezTo>
                    <a:pt x="5844" y="1325"/>
                    <a:pt x="4543" y="1"/>
                    <a:pt x="292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EFEFEF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 cmpd="sng">
              <a:solidFill>
                <a:srgbClr val="6AA8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75" name="Google Shape;352;p18">
              <a:extLst>
                <a:ext uri="{FF2B5EF4-FFF2-40B4-BE49-F238E27FC236}">
                  <a16:creationId xmlns:a16="http://schemas.microsoft.com/office/drawing/2014/main" id="{C8356BEE-85F5-448F-A80B-8F0E1A30E507}"/>
                </a:ext>
              </a:extLst>
            </p:cNvPr>
            <p:cNvSpPr/>
            <p:nvPr/>
          </p:nvSpPr>
          <p:spPr>
            <a:xfrm>
              <a:off x="3254821" y="4136905"/>
              <a:ext cx="190310" cy="190342"/>
            </a:xfrm>
            <a:custGeom>
              <a:avLst/>
              <a:gdLst/>
              <a:ahLst/>
              <a:cxnLst/>
              <a:rect l="l" t="t" r="r" b="b"/>
              <a:pathLst>
                <a:path w="5844" h="5845" fill="none" extrusionOk="0">
                  <a:moveTo>
                    <a:pt x="5844" y="2922"/>
                  </a:moveTo>
                  <a:cubicBezTo>
                    <a:pt x="5844" y="4543"/>
                    <a:pt x="4543" y="5844"/>
                    <a:pt x="2922" y="5844"/>
                  </a:cubicBezTo>
                  <a:cubicBezTo>
                    <a:pt x="1301" y="5844"/>
                    <a:pt x="0" y="4543"/>
                    <a:pt x="0" y="2922"/>
                  </a:cubicBezTo>
                  <a:cubicBezTo>
                    <a:pt x="0" y="1325"/>
                    <a:pt x="1301" y="1"/>
                    <a:pt x="2922" y="1"/>
                  </a:cubicBezTo>
                  <a:cubicBezTo>
                    <a:pt x="4543" y="1"/>
                    <a:pt x="5844" y="1325"/>
                    <a:pt x="5844" y="2922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EFEFEF"/>
                </a:gs>
              </a:gsLst>
              <a:path path="circle">
                <a:fillToRect r="100000" b="100000"/>
              </a:path>
              <a:tileRect l="-100000" t="-100000"/>
            </a:gradFill>
            <a:ln w="97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76" name="Google Shape;353;p18">
              <a:extLst>
                <a:ext uri="{FF2B5EF4-FFF2-40B4-BE49-F238E27FC236}">
                  <a16:creationId xmlns:a16="http://schemas.microsoft.com/office/drawing/2014/main" id="{2E281DFE-85F8-45E7-8CF0-7E5CC84C2E69}"/>
                </a:ext>
              </a:extLst>
            </p:cNvPr>
            <p:cNvSpPr/>
            <p:nvPr/>
          </p:nvSpPr>
          <p:spPr>
            <a:xfrm>
              <a:off x="3277877" y="4160710"/>
              <a:ext cx="144230" cy="143481"/>
            </a:xfrm>
            <a:custGeom>
              <a:avLst/>
              <a:gdLst/>
              <a:ahLst/>
              <a:cxnLst/>
              <a:rect l="l" t="t" r="r" b="b"/>
              <a:pathLst>
                <a:path w="4429" h="4406" extrusionOk="0">
                  <a:moveTo>
                    <a:pt x="2214" y="0"/>
                  </a:moveTo>
                  <a:cubicBezTo>
                    <a:pt x="1004" y="0"/>
                    <a:pt x="0" y="982"/>
                    <a:pt x="0" y="2191"/>
                  </a:cubicBezTo>
                  <a:cubicBezTo>
                    <a:pt x="0" y="3424"/>
                    <a:pt x="1004" y="4406"/>
                    <a:pt x="2214" y="4406"/>
                  </a:cubicBezTo>
                  <a:cubicBezTo>
                    <a:pt x="3447" y="4406"/>
                    <a:pt x="4428" y="3424"/>
                    <a:pt x="4428" y="2191"/>
                  </a:cubicBezTo>
                  <a:cubicBezTo>
                    <a:pt x="4428" y="982"/>
                    <a:pt x="3447" y="0"/>
                    <a:pt x="221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EFEFEF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 cmpd="sng">
              <a:solidFill>
                <a:srgbClr val="6AA8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77" name="Google Shape;354;p18">
              <a:extLst>
                <a:ext uri="{FF2B5EF4-FFF2-40B4-BE49-F238E27FC236}">
                  <a16:creationId xmlns:a16="http://schemas.microsoft.com/office/drawing/2014/main" id="{7CFC2C82-F1AD-4DF9-9634-56C86DFA61D1}"/>
                </a:ext>
              </a:extLst>
            </p:cNvPr>
            <p:cNvSpPr/>
            <p:nvPr/>
          </p:nvSpPr>
          <p:spPr>
            <a:xfrm>
              <a:off x="3277877" y="4160710"/>
              <a:ext cx="144230" cy="143481"/>
            </a:xfrm>
            <a:custGeom>
              <a:avLst/>
              <a:gdLst/>
              <a:ahLst/>
              <a:cxnLst/>
              <a:rect l="l" t="t" r="r" b="b"/>
              <a:pathLst>
                <a:path w="4429" h="4406" fill="none" extrusionOk="0">
                  <a:moveTo>
                    <a:pt x="4428" y="2191"/>
                  </a:moveTo>
                  <a:cubicBezTo>
                    <a:pt x="4428" y="3424"/>
                    <a:pt x="3447" y="4406"/>
                    <a:pt x="2214" y="4406"/>
                  </a:cubicBezTo>
                  <a:cubicBezTo>
                    <a:pt x="1004" y="4406"/>
                    <a:pt x="0" y="3424"/>
                    <a:pt x="0" y="2191"/>
                  </a:cubicBezTo>
                  <a:cubicBezTo>
                    <a:pt x="0" y="982"/>
                    <a:pt x="1004" y="0"/>
                    <a:pt x="2214" y="0"/>
                  </a:cubicBezTo>
                  <a:cubicBezTo>
                    <a:pt x="3447" y="0"/>
                    <a:pt x="4428" y="982"/>
                    <a:pt x="4428" y="219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EFEFEF"/>
                </a:gs>
              </a:gsLst>
              <a:path path="circle">
                <a:fillToRect r="100000" b="100000"/>
              </a:path>
              <a:tileRect l="-100000" t="-100000"/>
            </a:gradFill>
            <a:ln w="97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78" name="Google Shape;355;p18">
              <a:extLst>
                <a:ext uri="{FF2B5EF4-FFF2-40B4-BE49-F238E27FC236}">
                  <a16:creationId xmlns:a16="http://schemas.microsoft.com/office/drawing/2014/main" id="{195EC38B-FAF8-4751-AD49-8C739B57F8AF}"/>
                </a:ext>
              </a:extLst>
            </p:cNvPr>
            <p:cNvSpPr/>
            <p:nvPr/>
          </p:nvSpPr>
          <p:spPr>
            <a:xfrm>
              <a:off x="3349976" y="4171098"/>
              <a:ext cx="45363" cy="79589"/>
            </a:xfrm>
            <a:custGeom>
              <a:avLst/>
              <a:gdLst/>
              <a:ahLst/>
              <a:cxnLst/>
              <a:rect l="l" t="t" r="r" b="b"/>
              <a:pathLst>
                <a:path w="1393" h="2444" extrusionOk="0">
                  <a:moveTo>
                    <a:pt x="0" y="1"/>
                  </a:moveTo>
                  <a:lnTo>
                    <a:pt x="0" y="1872"/>
                  </a:lnTo>
                  <a:lnTo>
                    <a:pt x="1392" y="2443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EFEFEF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79" name="Google Shape;356;p18">
              <a:extLst>
                <a:ext uri="{FF2B5EF4-FFF2-40B4-BE49-F238E27FC236}">
                  <a16:creationId xmlns:a16="http://schemas.microsoft.com/office/drawing/2014/main" id="{A44B29BC-187C-46D7-B103-A5C5072E15A0}"/>
                </a:ext>
              </a:extLst>
            </p:cNvPr>
            <p:cNvSpPr/>
            <p:nvPr/>
          </p:nvSpPr>
          <p:spPr>
            <a:xfrm>
              <a:off x="3349976" y="4171098"/>
              <a:ext cx="45363" cy="79589"/>
            </a:xfrm>
            <a:custGeom>
              <a:avLst/>
              <a:gdLst/>
              <a:ahLst/>
              <a:cxnLst/>
              <a:rect l="l" t="t" r="r" b="b"/>
              <a:pathLst>
                <a:path w="1393" h="2444" fill="none" extrusionOk="0">
                  <a:moveTo>
                    <a:pt x="0" y="1"/>
                  </a:moveTo>
                  <a:lnTo>
                    <a:pt x="0" y="1872"/>
                  </a:lnTo>
                  <a:lnTo>
                    <a:pt x="1392" y="2443"/>
                  </a:lnTo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EFEFEF"/>
                </a:gs>
              </a:gsLst>
              <a:path path="circle">
                <a:fillToRect r="100000" b="100000"/>
              </a:path>
              <a:tileRect l="-100000" t="-100000"/>
            </a:gradFill>
            <a:ln w="97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80" name="Google Shape;357;p18">
              <a:extLst>
                <a:ext uri="{FF2B5EF4-FFF2-40B4-BE49-F238E27FC236}">
                  <a16:creationId xmlns:a16="http://schemas.microsoft.com/office/drawing/2014/main" id="{A158F182-8CC6-4E16-9623-EDA65445FD53}"/>
                </a:ext>
              </a:extLst>
            </p:cNvPr>
            <p:cNvSpPr/>
            <p:nvPr/>
          </p:nvSpPr>
          <p:spPr>
            <a:xfrm>
              <a:off x="3133647" y="4171098"/>
              <a:ext cx="110070" cy="33"/>
            </a:xfrm>
            <a:custGeom>
              <a:avLst/>
              <a:gdLst/>
              <a:ahLst/>
              <a:cxnLst/>
              <a:rect l="l" t="t" r="r" b="b"/>
              <a:pathLst>
                <a:path w="3380" h="1" fill="none" extrusionOk="0">
                  <a:moveTo>
                    <a:pt x="1" y="1"/>
                  </a:moveTo>
                  <a:lnTo>
                    <a:pt x="3379" y="1"/>
                  </a:lnTo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EFEFEF"/>
                </a:gs>
              </a:gsLst>
              <a:path path="circle">
                <a:fillToRect r="100000" b="100000"/>
              </a:path>
              <a:tileRect l="-100000" t="-100000"/>
            </a:gradFill>
            <a:ln w="97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81" name="Google Shape;358;p18">
              <a:extLst>
                <a:ext uri="{FF2B5EF4-FFF2-40B4-BE49-F238E27FC236}">
                  <a16:creationId xmlns:a16="http://schemas.microsoft.com/office/drawing/2014/main" id="{BACC5AC4-1C42-43A8-838B-2D67C0FF8166}"/>
                </a:ext>
              </a:extLst>
            </p:cNvPr>
            <p:cNvSpPr/>
            <p:nvPr/>
          </p:nvSpPr>
          <p:spPr>
            <a:xfrm>
              <a:off x="3086818" y="4232060"/>
              <a:ext cx="143514" cy="33"/>
            </a:xfrm>
            <a:custGeom>
              <a:avLst/>
              <a:gdLst/>
              <a:ahLst/>
              <a:cxnLst/>
              <a:rect l="l" t="t" r="r" b="b"/>
              <a:pathLst>
                <a:path w="4407" h="1" fill="none" extrusionOk="0">
                  <a:moveTo>
                    <a:pt x="4406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EFEFEF"/>
                </a:gs>
              </a:gsLst>
              <a:path path="circle">
                <a:fillToRect r="100000" b="100000"/>
              </a:path>
              <a:tileRect l="-100000" t="-100000"/>
            </a:gradFill>
            <a:ln w="97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82" name="Google Shape;359;p18">
              <a:extLst>
                <a:ext uri="{FF2B5EF4-FFF2-40B4-BE49-F238E27FC236}">
                  <a16:creationId xmlns:a16="http://schemas.microsoft.com/office/drawing/2014/main" id="{14E5A7B9-C2FC-4864-BD5D-EE1E0E3ED1DA}"/>
                </a:ext>
              </a:extLst>
            </p:cNvPr>
            <p:cNvSpPr/>
            <p:nvPr/>
          </p:nvSpPr>
          <p:spPr>
            <a:xfrm>
              <a:off x="3133647" y="4295236"/>
              <a:ext cx="96685" cy="33"/>
            </a:xfrm>
            <a:custGeom>
              <a:avLst/>
              <a:gdLst/>
              <a:ahLst/>
              <a:cxnLst/>
              <a:rect l="l" t="t" r="r" b="b"/>
              <a:pathLst>
                <a:path w="2969" h="1" fill="none" extrusionOk="0">
                  <a:moveTo>
                    <a:pt x="1" y="1"/>
                  </a:moveTo>
                  <a:lnTo>
                    <a:pt x="2968" y="1"/>
                  </a:lnTo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EFEFEF"/>
                </a:gs>
              </a:gsLst>
              <a:path path="circle">
                <a:fillToRect r="100000" b="100000"/>
              </a:path>
              <a:tileRect l="-100000" t="-100000"/>
            </a:gradFill>
            <a:ln w="97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sp>
        <p:nvSpPr>
          <p:cNvPr id="33" name="Google Shape;360;p18">
            <a:extLst>
              <a:ext uri="{FF2B5EF4-FFF2-40B4-BE49-F238E27FC236}">
                <a16:creationId xmlns:a16="http://schemas.microsoft.com/office/drawing/2014/main" id="{845A6A78-18C4-4DC7-8892-4F6603FC2CE7}"/>
              </a:ext>
            </a:extLst>
          </p:cNvPr>
          <p:cNvSpPr/>
          <p:nvPr/>
        </p:nvSpPr>
        <p:spPr>
          <a:xfrm>
            <a:off x="7434823" y="1390499"/>
            <a:ext cx="1255116" cy="1255220"/>
          </a:xfrm>
          <a:custGeom>
            <a:avLst/>
            <a:gdLst/>
            <a:ahLst/>
            <a:cxnLst/>
            <a:rect l="l" t="t" r="r" b="b"/>
            <a:pathLst>
              <a:path w="30838" h="30838" extrusionOk="0">
                <a:moveTo>
                  <a:pt x="0" y="15407"/>
                </a:moveTo>
                <a:cubicBezTo>
                  <a:pt x="0" y="23921"/>
                  <a:pt x="6916" y="30837"/>
                  <a:pt x="15430" y="30837"/>
                </a:cubicBezTo>
                <a:lnTo>
                  <a:pt x="15430" y="30837"/>
                </a:lnTo>
                <a:cubicBezTo>
                  <a:pt x="23944" y="30837"/>
                  <a:pt x="30837" y="23921"/>
                  <a:pt x="30837" y="15407"/>
                </a:cubicBezTo>
                <a:lnTo>
                  <a:pt x="30837" y="15407"/>
                </a:lnTo>
                <a:cubicBezTo>
                  <a:pt x="30837" y="6894"/>
                  <a:pt x="23944" y="0"/>
                  <a:pt x="15430" y="0"/>
                </a:cubicBezTo>
                <a:lnTo>
                  <a:pt x="15430" y="0"/>
                </a:lnTo>
                <a:cubicBezTo>
                  <a:pt x="6916" y="0"/>
                  <a:pt x="0" y="6894"/>
                  <a:pt x="0" y="154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4" name="Google Shape;361;p18">
            <a:extLst>
              <a:ext uri="{FF2B5EF4-FFF2-40B4-BE49-F238E27FC236}">
                <a16:creationId xmlns:a16="http://schemas.microsoft.com/office/drawing/2014/main" id="{15DC07C7-7A54-4039-9475-5721D16F7943}"/>
              </a:ext>
            </a:extLst>
          </p:cNvPr>
          <p:cNvSpPr/>
          <p:nvPr/>
        </p:nvSpPr>
        <p:spPr>
          <a:xfrm>
            <a:off x="7653107" y="1601377"/>
            <a:ext cx="832444" cy="832512"/>
          </a:xfrm>
          <a:custGeom>
            <a:avLst/>
            <a:gdLst/>
            <a:ahLst/>
            <a:cxnLst/>
            <a:rect l="l" t="t" r="r" b="b"/>
            <a:pathLst>
              <a:path w="20453" h="20453" extrusionOk="0">
                <a:moveTo>
                  <a:pt x="10227" y="1"/>
                </a:moveTo>
                <a:cubicBezTo>
                  <a:pt x="4589" y="1"/>
                  <a:pt x="1" y="4589"/>
                  <a:pt x="1" y="10226"/>
                </a:cubicBezTo>
                <a:cubicBezTo>
                  <a:pt x="1" y="15864"/>
                  <a:pt x="4589" y="20452"/>
                  <a:pt x="10227" y="20452"/>
                </a:cubicBezTo>
                <a:cubicBezTo>
                  <a:pt x="15887" y="20452"/>
                  <a:pt x="20452" y="15864"/>
                  <a:pt x="20452" y="10226"/>
                </a:cubicBezTo>
                <a:cubicBezTo>
                  <a:pt x="20452" y="4589"/>
                  <a:pt x="15887" y="1"/>
                  <a:pt x="10227" y="1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5" name="Google Shape;362;p18">
            <a:extLst>
              <a:ext uri="{FF2B5EF4-FFF2-40B4-BE49-F238E27FC236}">
                <a16:creationId xmlns:a16="http://schemas.microsoft.com/office/drawing/2014/main" id="{18A02C47-E685-402F-92E0-D5F58EC7EAC9}"/>
              </a:ext>
            </a:extLst>
          </p:cNvPr>
          <p:cNvSpPr/>
          <p:nvPr/>
        </p:nvSpPr>
        <p:spPr>
          <a:xfrm>
            <a:off x="7681925" y="1630194"/>
            <a:ext cx="775749" cy="775811"/>
          </a:xfrm>
          <a:custGeom>
            <a:avLst/>
            <a:gdLst/>
            <a:ahLst/>
            <a:cxnLst/>
            <a:rect l="l" t="t" r="r" b="b"/>
            <a:pathLst>
              <a:path w="19060" h="19060" extrusionOk="0">
                <a:moveTo>
                  <a:pt x="9519" y="0"/>
                </a:moveTo>
                <a:cubicBezTo>
                  <a:pt x="4269" y="0"/>
                  <a:pt x="1" y="4269"/>
                  <a:pt x="1" y="9518"/>
                </a:cubicBezTo>
                <a:cubicBezTo>
                  <a:pt x="1" y="14791"/>
                  <a:pt x="4269" y="19059"/>
                  <a:pt x="9519" y="19059"/>
                </a:cubicBezTo>
                <a:cubicBezTo>
                  <a:pt x="14791" y="19059"/>
                  <a:pt x="19060" y="14791"/>
                  <a:pt x="19060" y="9518"/>
                </a:cubicBezTo>
                <a:cubicBezTo>
                  <a:pt x="19060" y="4269"/>
                  <a:pt x="14791" y="0"/>
                  <a:pt x="9519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EFEFE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36" name="Google Shape;363;p18">
            <a:extLst>
              <a:ext uri="{FF2B5EF4-FFF2-40B4-BE49-F238E27FC236}">
                <a16:creationId xmlns:a16="http://schemas.microsoft.com/office/drawing/2014/main" id="{E0F9C7EB-7386-4FD7-8B71-B4FF2917D9A7}"/>
              </a:ext>
            </a:extLst>
          </p:cNvPr>
          <p:cNvGrpSpPr/>
          <p:nvPr/>
        </p:nvGrpSpPr>
        <p:grpSpPr>
          <a:xfrm>
            <a:off x="7922447" y="1912596"/>
            <a:ext cx="352148" cy="275955"/>
            <a:chOff x="5765713" y="1446906"/>
            <a:chExt cx="281752" cy="220791"/>
          </a:xfrm>
        </p:grpSpPr>
        <p:sp>
          <p:nvSpPr>
            <p:cNvPr id="69" name="Google Shape;364;p18">
              <a:extLst>
                <a:ext uri="{FF2B5EF4-FFF2-40B4-BE49-F238E27FC236}">
                  <a16:creationId xmlns:a16="http://schemas.microsoft.com/office/drawing/2014/main" id="{0F8A8A0F-81E0-4ECC-A26F-711A9B82E0EC}"/>
                </a:ext>
              </a:extLst>
            </p:cNvPr>
            <p:cNvSpPr/>
            <p:nvPr/>
          </p:nvSpPr>
          <p:spPr>
            <a:xfrm>
              <a:off x="5765713" y="1548737"/>
              <a:ext cx="199982" cy="50573"/>
            </a:xfrm>
            <a:custGeom>
              <a:avLst/>
              <a:gdLst/>
              <a:ahLst/>
              <a:cxnLst/>
              <a:rect l="l" t="t" r="r" b="b"/>
              <a:pathLst>
                <a:path w="6141" h="1553" extrusionOk="0">
                  <a:moveTo>
                    <a:pt x="776" y="0"/>
                  </a:moveTo>
                  <a:cubicBezTo>
                    <a:pt x="343" y="0"/>
                    <a:pt x="0" y="343"/>
                    <a:pt x="0" y="776"/>
                  </a:cubicBezTo>
                  <a:cubicBezTo>
                    <a:pt x="0" y="1210"/>
                    <a:pt x="343" y="1552"/>
                    <a:pt x="776" y="1552"/>
                  </a:cubicBezTo>
                  <a:lnTo>
                    <a:pt x="5364" y="1552"/>
                  </a:lnTo>
                  <a:cubicBezTo>
                    <a:pt x="5798" y="1552"/>
                    <a:pt x="6140" y="1210"/>
                    <a:pt x="6140" y="776"/>
                  </a:cubicBezTo>
                  <a:cubicBezTo>
                    <a:pt x="6140" y="343"/>
                    <a:pt x="5798" y="0"/>
                    <a:pt x="536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EFEFEF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70" name="Google Shape;365;p18">
              <a:extLst>
                <a:ext uri="{FF2B5EF4-FFF2-40B4-BE49-F238E27FC236}">
                  <a16:creationId xmlns:a16="http://schemas.microsoft.com/office/drawing/2014/main" id="{21238667-23EC-4B13-9850-C2626A44A248}"/>
                </a:ext>
              </a:extLst>
            </p:cNvPr>
            <p:cNvSpPr/>
            <p:nvPr/>
          </p:nvSpPr>
          <p:spPr>
            <a:xfrm>
              <a:off x="5765713" y="1497447"/>
              <a:ext cx="199982" cy="51322"/>
            </a:xfrm>
            <a:custGeom>
              <a:avLst/>
              <a:gdLst/>
              <a:ahLst/>
              <a:cxnLst/>
              <a:rect l="l" t="t" r="r" b="b"/>
              <a:pathLst>
                <a:path w="6141" h="1576" extrusionOk="0">
                  <a:moveTo>
                    <a:pt x="776" y="0"/>
                  </a:moveTo>
                  <a:cubicBezTo>
                    <a:pt x="343" y="0"/>
                    <a:pt x="0" y="366"/>
                    <a:pt x="0" y="799"/>
                  </a:cubicBezTo>
                  <a:cubicBezTo>
                    <a:pt x="0" y="1210"/>
                    <a:pt x="343" y="1575"/>
                    <a:pt x="776" y="1575"/>
                  </a:cubicBezTo>
                  <a:lnTo>
                    <a:pt x="5364" y="1575"/>
                  </a:lnTo>
                  <a:cubicBezTo>
                    <a:pt x="5798" y="1575"/>
                    <a:pt x="6140" y="1210"/>
                    <a:pt x="6140" y="799"/>
                  </a:cubicBezTo>
                  <a:cubicBezTo>
                    <a:pt x="6140" y="366"/>
                    <a:pt x="5798" y="0"/>
                    <a:pt x="536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EFEFEF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71" name="Google Shape;366;p18">
              <a:extLst>
                <a:ext uri="{FF2B5EF4-FFF2-40B4-BE49-F238E27FC236}">
                  <a16:creationId xmlns:a16="http://schemas.microsoft.com/office/drawing/2014/main" id="{A5E982B0-29BD-4203-ABDA-98A0F5C484BE}"/>
                </a:ext>
              </a:extLst>
            </p:cNvPr>
            <p:cNvSpPr/>
            <p:nvPr/>
          </p:nvSpPr>
          <p:spPr>
            <a:xfrm>
              <a:off x="5765713" y="1446906"/>
              <a:ext cx="199982" cy="50573"/>
            </a:xfrm>
            <a:custGeom>
              <a:avLst/>
              <a:gdLst/>
              <a:ahLst/>
              <a:cxnLst/>
              <a:rect l="l" t="t" r="r" b="b"/>
              <a:pathLst>
                <a:path w="6141" h="1553" extrusionOk="0">
                  <a:moveTo>
                    <a:pt x="776" y="0"/>
                  </a:moveTo>
                  <a:cubicBezTo>
                    <a:pt x="343" y="0"/>
                    <a:pt x="0" y="343"/>
                    <a:pt x="0" y="776"/>
                  </a:cubicBezTo>
                  <a:cubicBezTo>
                    <a:pt x="0" y="1210"/>
                    <a:pt x="343" y="1552"/>
                    <a:pt x="776" y="1552"/>
                  </a:cubicBezTo>
                  <a:lnTo>
                    <a:pt x="5364" y="1552"/>
                  </a:lnTo>
                  <a:cubicBezTo>
                    <a:pt x="5798" y="1552"/>
                    <a:pt x="6140" y="1210"/>
                    <a:pt x="6140" y="776"/>
                  </a:cubicBezTo>
                  <a:cubicBezTo>
                    <a:pt x="6140" y="343"/>
                    <a:pt x="5798" y="0"/>
                    <a:pt x="536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EFEFEF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72" name="Google Shape;367;p18">
              <a:extLst>
                <a:ext uri="{FF2B5EF4-FFF2-40B4-BE49-F238E27FC236}">
                  <a16:creationId xmlns:a16="http://schemas.microsoft.com/office/drawing/2014/main" id="{545E6262-7AA0-4BC5-AD2F-2A38D6C8324D}"/>
                </a:ext>
              </a:extLst>
            </p:cNvPr>
            <p:cNvSpPr/>
            <p:nvPr/>
          </p:nvSpPr>
          <p:spPr>
            <a:xfrm>
              <a:off x="5876467" y="1496698"/>
              <a:ext cx="170999" cy="170999"/>
            </a:xfrm>
            <a:custGeom>
              <a:avLst/>
              <a:gdLst/>
              <a:ahLst/>
              <a:cxnLst/>
              <a:rect l="l" t="t" r="r" b="b"/>
              <a:pathLst>
                <a:path w="5251" h="5251" extrusionOk="0">
                  <a:moveTo>
                    <a:pt x="2625" y="1"/>
                  </a:moveTo>
                  <a:cubicBezTo>
                    <a:pt x="1164" y="1"/>
                    <a:pt x="0" y="1165"/>
                    <a:pt x="0" y="2625"/>
                  </a:cubicBezTo>
                  <a:cubicBezTo>
                    <a:pt x="0" y="4063"/>
                    <a:pt x="1164" y="5250"/>
                    <a:pt x="2625" y="5250"/>
                  </a:cubicBezTo>
                  <a:cubicBezTo>
                    <a:pt x="4086" y="5250"/>
                    <a:pt x="5250" y="4063"/>
                    <a:pt x="5250" y="2625"/>
                  </a:cubicBezTo>
                  <a:cubicBezTo>
                    <a:pt x="5250" y="1165"/>
                    <a:pt x="4086" y="1"/>
                    <a:pt x="262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EFEFEF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73" name="Google Shape;368;p18">
              <a:extLst>
                <a:ext uri="{FF2B5EF4-FFF2-40B4-BE49-F238E27FC236}">
                  <a16:creationId xmlns:a16="http://schemas.microsoft.com/office/drawing/2014/main" id="{6472C1C3-5400-4FCD-8C81-CED7C61F7027}"/>
                </a:ext>
              </a:extLst>
            </p:cNvPr>
            <p:cNvSpPr/>
            <p:nvPr/>
          </p:nvSpPr>
          <p:spPr>
            <a:xfrm>
              <a:off x="5906198" y="1526430"/>
              <a:ext cx="111535" cy="111535"/>
            </a:xfrm>
            <a:custGeom>
              <a:avLst/>
              <a:gdLst/>
              <a:ahLst/>
              <a:cxnLst/>
              <a:rect l="l" t="t" r="r" b="b"/>
              <a:pathLst>
                <a:path w="3425" h="3425" fill="none" extrusionOk="0">
                  <a:moveTo>
                    <a:pt x="3424" y="1712"/>
                  </a:moveTo>
                  <a:cubicBezTo>
                    <a:pt x="3424" y="2648"/>
                    <a:pt x="2671" y="3424"/>
                    <a:pt x="1712" y="3424"/>
                  </a:cubicBezTo>
                  <a:cubicBezTo>
                    <a:pt x="754" y="3424"/>
                    <a:pt x="0" y="2648"/>
                    <a:pt x="0" y="1712"/>
                  </a:cubicBezTo>
                  <a:cubicBezTo>
                    <a:pt x="0" y="754"/>
                    <a:pt x="754" y="1"/>
                    <a:pt x="1712" y="1"/>
                  </a:cubicBezTo>
                  <a:cubicBezTo>
                    <a:pt x="2671" y="1"/>
                    <a:pt x="3424" y="754"/>
                    <a:pt x="3424" y="1712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EFEFEF"/>
                </a:gs>
              </a:gsLst>
              <a:path path="circle">
                <a:fillToRect r="100000" b="100000"/>
              </a:path>
              <a:tileRect l="-100000" t="-100000"/>
            </a:gradFill>
            <a:ln w="9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sp>
        <p:nvSpPr>
          <p:cNvPr id="37" name="Google Shape;369;p18">
            <a:extLst>
              <a:ext uri="{FF2B5EF4-FFF2-40B4-BE49-F238E27FC236}">
                <a16:creationId xmlns:a16="http://schemas.microsoft.com/office/drawing/2014/main" id="{6F9769EB-30D5-4DF3-A105-190CA3E88785}"/>
              </a:ext>
            </a:extLst>
          </p:cNvPr>
          <p:cNvSpPr/>
          <p:nvPr/>
        </p:nvSpPr>
        <p:spPr>
          <a:xfrm>
            <a:off x="7333008" y="4566488"/>
            <a:ext cx="1428826" cy="1341632"/>
          </a:xfrm>
          <a:custGeom>
            <a:avLst/>
            <a:gdLst/>
            <a:ahLst/>
            <a:cxnLst/>
            <a:rect l="l" t="t" r="r" b="b"/>
            <a:pathLst>
              <a:path w="35106" h="32961" extrusionOk="0">
                <a:moveTo>
                  <a:pt x="4703" y="6894"/>
                </a:moveTo>
                <a:cubicBezTo>
                  <a:pt x="1" y="13993"/>
                  <a:pt x="1941" y="23557"/>
                  <a:pt x="9017" y="28259"/>
                </a:cubicBezTo>
                <a:lnTo>
                  <a:pt x="9017" y="28259"/>
                </a:lnTo>
                <a:cubicBezTo>
                  <a:pt x="16115" y="32961"/>
                  <a:pt x="25679" y="31043"/>
                  <a:pt x="30404" y="23945"/>
                </a:cubicBezTo>
                <a:lnTo>
                  <a:pt x="30404" y="23945"/>
                </a:lnTo>
                <a:cubicBezTo>
                  <a:pt x="35106" y="16846"/>
                  <a:pt x="33166" y="7282"/>
                  <a:pt x="26067" y="2580"/>
                </a:cubicBezTo>
                <a:lnTo>
                  <a:pt x="26067" y="2580"/>
                </a:lnTo>
                <a:cubicBezTo>
                  <a:pt x="23442" y="823"/>
                  <a:pt x="20498" y="1"/>
                  <a:pt x="17553" y="1"/>
                </a:cubicBezTo>
                <a:lnTo>
                  <a:pt x="17553" y="1"/>
                </a:lnTo>
                <a:cubicBezTo>
                  <a:pt x="12577" y="1"/>
                  <a:pt x="7670" y="2420"/>
                  <a:pt x="4703" y="6894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8" name="Google Shape;370;p18">
            <a:extLst>
              <a:ext uri="{FF2B5EF4-FFF2-40B4-BE49-F238E27FC236}">
                <a16:creationId xmlns:a16="http://schemas.microsoft.com/office/drawing/2014/main" id="{0109E0D2-3942-4543-BD66-FDC6CB6F7D8F}"/>
              </a:ext>
            </a:extLst>
          </p:cNvPr>
          <p:cNvSpPr/>
          <p:nvPr/>
        </p:nvSpPr>
        <p:spPr>
          <a:xfrm>
            <a:off x="7573638" y="4777406"/>
            <a:ext cx="947626" cy="832471"/>
          </a:xfrm>
          <a:custGeom>
            <a:avLst/>
            <a:gdLst/>
            <a:ahLst/>
            <a:cxnLst/>
            <a:rect l="l" t="t" r="r" b="b"/>
            <a:pathLst>
              <a:path w="23283" h="20452" extrusionOk="0">
                <a:moveTo>
                  <a:pt x="11641" y="0"/>
                </a:moveTo>
                <a:cubicBezTo>
                  <a:pt x="8332" y="0"/>
                  <a:pt x="5090" y="1621"/>
                  <a:pt x="3127" y="4588"/>
                </a:cubicBezTo>
                <a:cubicBezTo>
                  <a:pt x="0" y="9290"/>
                  <a:pt x="1279" y="15636"/>
                  <a:pt x="5981" y="18740"/>
                </a:cubicBezTo>
                <a:cubicBezTo>
                  <a:pt x="7721" y="19897"/>
                  <a:pt x="9687" y="20451"/>
                  <a:pt x="11632" y="20451"/>
                </a:cubicBezTo>
                <a:cubicBezTo>
                  <a:pt x="14940" y="20451"/>
                  <a:pt x="18186" y="18848"/>
                  <a:pt x="20155" y="15887"/>
                </a:cubicBezTo>
                <a:cubicBezTo>
                  <a:pt x="23282" y="11185"/>
                  <a:pt x="22004" y="4839"/>
                  <a:pt x="17279" y="1712"/>
                </a:cubicBezTo>
                <a:cubicBezTo>
                  <a:pt x="15544" y="571"/>
                  <a:pt x="13581" y="0"/>
                  <a:pt x="11641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9" name="Google Shape;371;p18">
            <a:extLst>
              <a:ext uri="{FF2B5EF4-FFF2-40B4-BE49-F238E27FC236}">
                <a16:creationId xmlns:a16="http://schemas.microsoft.com/office/drawing/2014/main" id="{5FBF1B93-3483-4977-912F-48324318FCE2}"/>
              </a:ext>
            </a:extLst>
          </p:cNvPr>
          <p:cNvSpPr/>
          <p:nvPr/>
        </p:nvSpPr>
        <p:spPr>
          <a:xfrm>
            <a:off x="7605224" y="4806182"/>
            <a:ext cx="883523" cy="775689"/>
          </a:xfrm>
          <a:custGeom>
            <a:avLst/>
            <a:gdLst/>
            <a:ahLst/>
            <a:cxnLst/>
            <a:rect l="l" t="t" r="r" b="b"/>
            <a:pathLst>
              <a:path w="21708" h="19057" extrusionOk="0">
                <a:moveTo>
                  <a:pt x="10865" y="1"/>
                </a:moveTo>
                <a:cubicBezTo>
                  <a:pt x="7784" y="1"/>
                  <a:pt x="4748" y="1484"/>
                  <a:pt x="2922" y="4246"/>
                </a:cubicBezTo>
                <a:cubicBezTo>
                  <a:pt x="0" y="8629"/>
                  <a:pt x="1210" y="14563"/>
                  <a:pt x="5593" y="17462"/>
                </a:cubicBezTo>
                <a:cubicBezTo>
                  <a:pt x="7212" y="18541"/>
                  <a:pt x="9039" y="19057"/>
                  <a:pt x="10848" y="19057"/>
                </a:cubicBezTo>
                <a:cubicBezTo>
                  <a:pt x="13935" y="19057"/>
                  <a:pt x="16966" y="17555"/>
                  <a:pt x="18809" y="14792"/>
                </a:cubicBezTo>
                <a:cubicBezTo>
                  <a:pt x="21707" y="10409"/>
                  <a:pt x="20520" y="4497"/>
                  <a:pt x="16138" y="1576"/>
                </a:cubicBezTo>
                <a:cubicBezTo>
                  <a:pt x="14517" y="503"/>
                  <a:pt x="12691" y="1"/>
                  <a:pt x="10865" y="1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EFEFE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8" name="Google Shape;374;p18">
            <a:extLst>
              <a:ext uri="{FF2B5EF4-FFF2-40B4-BE49-F238E27FC236}">
                <a16:creationId xmlns:a16="http://schemas.microsoft.com/office/drawing/2014/main" id="{FABEC801-4927-43E8-96D4-66A17D995BF2}"/>
              </a:ext>
            </a:extLst>
          </p:cNvPr>
          <p:cNvSpPr/>
          <p:nvPr/>
        </p:nvSpPr>
        <p:spPr>
          <a:xfrm>
            <a:off x="4298254" y="1624488"/>
            <a:ext cx="302900" cy="302900"/>
          </a:xfrm>
          <a:custGeom>
            <a:avLst/>
            <a:gdLst/>
            <a:ahLst/>
            <a:cxnLst/>
            <a:rect l="l" t="t" r="r" b="b"/>
            <a:pathLst>
              <a:path w="7442" h="7442" fill="none" extrusionOk="0">
                <a:moveTo>
                  <a:pt x="3721" y="5661"/>
                </a:moveTo>
                <a:cubicBezTo>
                  <a:pt x="2649" y="5661"/>
                  <a:pt x="1781" y="4794"/>
                  <a:pt x="1781" y="3721"/>
                </a:cubicBezTo>
                <a:cubicBezTo>
                  <a:pt x="1781" y="2671"/>
                  <a:pt x="2649" y="1804"/>
                  <a:pt x="3721" y="1804"/>
                </a:cubicBezTo>
                <a:cubicBezTo>
                  <a:pt x="4771" y="1804"/>
                  <a:pt x="5639" y="2671"/>
                  <a:pt x="5639" y="3721"/>
                </a:cubicBezTo>
                <a:cubicBezTo>
                  <a:pt x="5639" y="4794"/>
                  <a:pt x="4771" y="5661"/>
                  <a:pt x="3721" y="5661"/>
                </a:cubicBezTo>
                <a:close/>
                <a:moveTo>
                  <a:pt x="7442" y="4566"/>
                </a:moveTo>
                <a:lnTo>
                  <a:pt x="7442" y="2899"/>
                </a:lnTo>
                <a:lnTo>
                  <a:pt x="6848" y="2899"/>
                </a:lnTo>
                <a:cubicBezTo>
                  <a:pt x="6780" y="2603"/>
                  <a:pt x="6666" y="2351"/>
                  <a:pt x="6529" y="2100"/>
                </a:cubicBezTo>
                <a:lnTo>
                  <a:pt x="6940" y="1690"/>
                </a:lnTo>
                <a:lnTo>
                  <a:pt x="5753" y="503"/>
                </a:lnTo>
                <a:lnTo>
                  <a:pt x="5342" y="913"/>
                </a:lnTo>
                <a:cubicBezTo>
                  <a:pt x="5091" y="777"/>
                  <a:pt x="4840" y="662"/>
                  <a:pt x="4543" y="594"/>
                </a:cubicBezTo>
                <a:lnTo>
                  <a:pt x="4543" y="0"/>
                </a:lnTo>
                <a:lnTo>
                  <a:pt x="2877" y="0"/>
                </a:lnTo>
                <a:lnTo>
                  <a:pt x="2877" y="594"/>
                </a:lnTo>
                <a:cubicBezTo>
                  <a:pt x="2603" y="662"/>
                  <a:pt x="2329" y="777"/>
                  <a:pt x="2101" y="913"/>
                </a:cubicBezTo>
                <a:lnTo>
                  <a:pt x="1667" y="503"/>
                </a:lnTo>
                <a:lnTo>
                  <a:pt x="503" y="1690"/>
                </a:lnTo>
                <a:lnTo>
                  <a:pt x="914" y="2100"/>
                </a:lnTo>
                <a:cubicBezTo>
                  <a:pt x="777" y="2351"/>
                  <a:pt x="663" y="2603"/>
                  <a:pt x="571" y="2899"/>
                </a:cubicBezTo>
                <a:lnTo>
                  <a:pt x="1" y="2899"/>
                </a:lnTo>
                <a:lnTo>
                  <a:pt x="1" y="4566"/>
                </a:lnTo>
                <a:lnTo>
                  <a:pt x="571" y="4566"/>
                </a:lnTo>
                <a:cubicBezTo>
                  <a:pt x="663" y="4839"/>
                  <a:pt x="777" y="5113"/>
                  <a:pt x="914" y="5364"/>
                </a:cubicBezTo>
                <a:lnTo>
                  <a:pt x="503" y="5775"/>
                </a:lnTo>
                <a:lnTo>
                  <a:pt x="1667" y="6939"/>
                </a:lnTo>
                <a:lnTo>
                  <a:pt x="2101" y="6528"/>
                </a:lnTo>
                <a:cubicBezTo>
                  <a:pt x="2329" y="6665"/>
                  <a:pt x="2603" y="6780"/>
                  <a:pt x="2877" y="6871"/>
                </a:cubicBezTo>
                <a:lnTo>
                  <a:pt x="2877" y="7441"/>
                </a:lnTo>
                <a:lnTo>
                  <a:pt x="4543" y="7441"/>
                </a:lnTo>
                <a:lnTo>
                  <a:pt x="4543" y="6871"/>
                </a:lnTo>
                <a:cubicBezTo>
                  <a:pt x="4840" y="6780"/>
                  <a:pt x="5091" y="6665"/>
                  <a:pt x="5342" y="6528"/>
                </a:cubicBezTo>
                <a:lnTo>
                  <a:pt x="5753" y="6939"/>
                </a:lnTo>
                <a:lnTo>
                  <a:pt x="6940" y="5775"/>
                </a:lnTo>
                <a:lnTo>
                  <a:pt x="6529" y="5364"/>
                </a:lnTo>
                <a:cubicBezTo>
                  <a:pt x="6666" y="5113"/>
                  <a:pt x="6780" y="4839"/>
                  <a:pt x="6848" y="4566"/>
                </a:cubicBezTo>
                <a:close/>
              </a:path>
            </a:pathLst>
          </a:custGeom>
          <a:ln>
            <a:headEnd type="none" w="sm" len="sm"/>
            <a:tailEnd type="none" w="sm" len="sm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4" name="Google Shape;378;p18">
            <a:extLst>
              <a:ext uri="{FF2B5EF4-FFF2-40B4-BE49-F238E27FC236}">
                <a16:creationId xmlns:a16="http://schemas.microsoft.com/office/drawing/2014/main" id="{E0056360-32C7-49B8-A1B4-FDEA75081A8F}"/>
              </a:ext>
            </a:extLst>
          </p:cNvPr>
          <p:cNvSpPr/>
          <p:nvPr/>
        </p:nvSpPr>
        <p:spPr>
          <a:xfrm>
            <a:off x="8048625" y="4995356"/>
            <a:ext cx="41" cy="25114"/>
          </a:xfrm>
          <a:custGeom>
            <a:avLst/>
            <a:gdLst/>
            <a:ahLst/>
            <a:cxnLst/>
            <a:rect l="l" t="t" r="r" b="b"/>
            <a:pathLst>
              <a:path w="1" h="617" extrusionOk="0">
                <a:moveTo>
                  <a:pt x="0" y="617"/>
                </a:moveTo>
                <a:lnTo>
                  <a:pt x="0" y="1"/>
                </a:lnTo>
              </a:path>
            </a:pathLst>
          </a:custGeom>
          <a:solidFill>
            <a:srgbClr val="FCFB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5" name="Google Shape;379;p18">
            <a:extLst>
              <a:ext uri="{FF2B5EF4-FFF2-40B4-BE49-F238E27FC236}">
                <a16:creationId xmlns:a16="http://schemas.microsoft.com/office/drawing/2014/main" id="{6BA6C621-00CD-4FA0-8FED-D4378D6CE6CC}"/>
              </a:ext>
            </a:extLst>
          </p:cNvPr>
          <p:cNvSpPr/>
          <p:nvPr/>
        </p:nvSpPr>
        <p:spPr>
          <a:xfrm>
            <a:off x="8147083" y="5041798"/>
            <a:ext cx="17704" cy="17706"/>
          </a:xfrm>
          <a:custGeom>
            <a:avLst/>
            <a:gdLst/>
            <a:ahLst/>
            <a:cxnLst/>
            <a:rect l="l" t="t" r="r" b="b"/>
            <a:pathLst>
              <a:path w="435" h="435" extrusionOk="0">
                <a:moveTo>
                  <a:pt x="1" y="434"/>
                </a:moveTo>
                <a:lnTo>
                  <a:pt x="434" y="1"/>
                </a:lnTo>
              </a:path>
            </a:pathLst>
          </a:custGeom>
          <a:solidFill>
            <a:srgbClr val="FCFB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6" name="Google Shape;380;p18">
            <a:extLst>
              <a:ext uri="{FF2B5EF4-FFF2-40B4-BE49-F238E27FC236}">
                <a16:creationId xmlns:a16="http://schemas.microsoft.com/office/drawing/2014/main" id="{60656044-AB8B-4B48-8312-B3E2739A7AFF}"/>
              </a:ext>
            </a:extLst>
          </p:cNvPr>
          <p:cNvSpPr/>
          <p:nvPr/>
        </p:nvSpPr>
        <p:spPr>
          <a:xfrm>
            <a:off x="7933398" y="5044606"/>
            <a:ext cx="17704" cy="18602"/>
          </a:xfrm>
          <a:custGeom>
            <a:avLst/>
            <a:gdLst/>
            <a:ahLst/>
            <a:cxnLst/>
            <a:rect l="l" t="t" r="r" b="b"/>
            <a:pathLst>
              <a:path w="435" h="457" extrusionOk="0">
                <a:moveTo>
                  <a:pt x="434" y="457"/>
                </a:moveTo>
                <a:lnTo>
                  <a:pt x="1" y="0"/>
                </a:lnTo>
              </a:path>
            </a:pathLst>
          </a:custGeom>
          <a:solidFill>
            <a:srgbClr val="FCFB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47" name="Google Shape;381;p18">
            <a:extLst>
              <a:ext uri="{FF2B5EF4-FFF2-40B4-BE49-F238E27FC236}">
                <a16:creationId xmlns:a16="http://schemas.microsoft.com/office/drawing/2014/main" id="{99918258-584B-4480-8B91-6236AC06DD4C}"/>
              </a:ext>
            </a:extLst>
          </p:cNvPr>
          <p:cNvGrpSpPr/>
          <p:nvPr/>
        </p:nvGrpSpPr>
        <p:grpSpPr>
          <a:xfrm>
            <a:off x="7886849" y="4995274"/>
            <a:ext cx="327036" cy="352148"/>
            <a:chOff x="5752329" y="4091575"/>
            <a:chExt cx="261660" cy="281752"/>
          </a:xfrm>
        </p:grpSpPr>
        <p:sp>
          <p:nvSpPr>
            <p:cNvPr id="50" name="Google Shape;382;p18">
              <a:extLst>
                <a:ext uri="{FF2B5EF4-FFF2-40B4-BE49-F238E27FC236}">
                  <a16:creationId xmlns:a16="http://schemas.microsoft.com/office/drawing/2014/main" id="{743CAD17-97D9-4548-A66E-503A9B8A5A77}"/>
                </a:ext>
              </a:extLst>
            </p:cNvPr>
            <p:cNvSpPr/>
            <p:nvPr/>
          </p:nvSpPr>
          <p:spPr>
            <a:xfrm>
              <a:off x="5790235" y="4135603"/>
              <a:ext cx="182136" cy="190147"/>
            </a:xfrm>
            <a:custGeom>
              <a:avLst/>
              <a:gdLst/>
              <a:ahLst/>
              <a:cxnLst/>
              <a:rect l="l" t="t" r="r" b="b"/>
              <a:pathLst>
                <a:path w="5593" h="5839" extrusionOk="0">
                  <a:moveTo>
                    <a:pt x="2865" y="1"/>
                  </a:moveTo>
                  <a:cubicBezTo>
                    <a:pt x="2764" y="1"/>
                    <a:pt x="2661" y="6"/>
                    <a:pt x="2557" y="18"/>
                  </a:cubicBezTo>
                  <a:cubicBezTo>
                    <a:pt x="1347" y="155"/>
                    <a:pt x="343" y="1114"/>
                    <a:pt x="160" y="2323"/>
                  </a:cubicBezTo>
                  <a:cubicBezTo>
                    <a:pt x="1" y="3328"/>
                    <a:pt x="411" y="4241"/>
                    <a:pt x="1096" y="4834"/>
                  </a:cubicBezTo>
                  <a:cubicBezTo>
                    <a:pt x="1393" y="5085"/>
                    <a:pt x="1576" y="5450"/>
                    <a:pt x="1576" y="5838"/>
                  </a:cubicBezTo>
                  <a:lnTo>
                    <a:pt x="4155" y="5838"/>
                  </a:lnTo>
                  <a:cubicBezTo>
                    <a:pt x="4155" y="5450"/>
                    <a:pt x="4315" y="5085"/>
                    <a:pt x="4611" y="4834"/>
                  </a:cubicBezTo>
                  <a:cubicBezTo>
                    <a:pt x="5205" y="4332"/>
                    <a:pt x="5593" y="3579"/>
                    <a:pt x="5593" y="2734"/>
                  </a:cubicBezTo>
                  <a:cubicBezTo>
                    <a:pt x="5593" y="1237"/>
                    <a:pt x="4371" y="1"/>
                    <a:pt x="2865" y="1"/>
                  </a:cubicBezTo>
                  <a:close/>
                </a:path>
              </a:pathLst>
            </a:custGeom>
            <a:ln w="9525"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52" name="Google Shape;384;p18">
              <a:extLst>
                <a:ext uri="{FF2B5EF4-FFF2-40B4-BE49-F238E27FC236}">
                  <a16:creationId xmlns:a16="http://schemas.microsoft.com/office/drawing/2014/main" id="{1790E5EB-84AB-4A44-8EB6-66C8995B22C3}"/>
                </a:ext>
              </a:extLst>
            </p:cNvPr>
            <p:cNvSpPr/>
            <p:nvPr/>
          </p:nvSpPr>
          <p:spPr>
            <a:xfrm>
              <a:off x="5841524" y="4325717"/>
              <a:ext cx="84018" cy="47610"/>
            </a:xfrm>
            <a:custGeom>
              <a:avLst/>
              <a:gdLst/>
              <a:ahLst/>
              <a:cxnLst/>
              <a:rect l="l" t="t" r="r" b="b"/>
              <a:pathLst>
                <a:path w="2580" h="1462" extrusionOk="0">
                  <a:moveTo>
                    <a:pt x="1" y="0"/>
                  </a:moveTo>
                  <a:lnTo>
                    <a:pt x="1" y="160"/>
                  </a:lnTo>
                  <a:cubicBezTo>
                    <a:pt x="1" y="891"/>
                    <a:pt x="571" y="1461"/>
                    <a:pt x="1279" y="1461"/>
                  </a:cubicBezTo>
                  <a:cubicBezTo>
                    <a:pt x="1986" y="1461"/>
                    <a:pt x="2580" y="891"/>
                    <a:pt x="2580" y="160"/>
                  </a:cubicBezTo>
                  <a:lnTo>
                    <a:pt x="2580" y="0"/>
                  </a:lnTo>
                  <a:close/>
                </a:path>
              </a:pathLst>
            </a:custGeom>
            <a:ln w="9525"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53" name="Google Shape;385;p18">
              <a:extLst>
                <a:ext uri="{FF2B5EF4-FFF2-40B4-BE49-F238E27FC236}">
                  <a16:creationId xmlns:a16="http://schemas.microsoft.com/office/drawing/2014/main" id="{A01F8A64-32AE-4710-9CE3-2E4B4B446D08}"/>
                </a:ext>
              </a:extLst>
            </p:cNvPr>
            <p:cNvSpPr/>
            <p:nvPr/>
          </p:nvSpPr>
          <p:spPr>
            <a:xfrm>
              <a:off x="5841524" y="4325717"/>
              <a:ext cx="84018" cy="47610"/>
            </a:xfrm>
            <a:custGeom>
              <a:avLst/>
              <a:gdLst/>
              <a:ahLst/>
              <a:cxnLst/>
              <a:rect l="l" t="t" r="r" b="b"/>
              <a:pathLst>
                <a:path w="2580" h="1462" fill="none" extrusionOk="0">
                  <a:moveTo>
                    <a:pt x="1279" y="1461"/>
                  </a:moveTo>
                  <a:lnTo>
                    <a:pt x="1279" y="1461"/>
                  </a:lnTo>
                  <a:cubicBezTo>
                    <a:pt x="571" y="1461"/>
                    <a:pt x="1" y="891"/>
                    <a:pt x="1" y="160"/>
                  </a:cubicBezTo>
                  <a:lnTo>
                    <a:pt x="1" y="0"/>
                  </a:lnTo>
                  <a:lnTo>
                    <a:pt x="2580" y="0"/>
                  </a:lnTo>
                  <a:lnTo>
                    <a:pt x="2580" y="160"/>
                  </a:lnTo>
                  <a:cubicBezTo>
                    <a:pt x="2580" y="891"/>
                    <a:pt x="1986" y="1461"/>
                    <a:pt x="1279" y="1461"/>
                  </a:cubicBezTo>
                  <a:close/>
                </a:path>
              </a:pathLst>
            </a:custGeom>
            <a:ln w="9525"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54" name="Google Shape;386;p18">
              <a:extLst>
                <a:ext uri="{FF2B5EF4-FFF2-40B4-BE49-F238E27FC236}">
                  <a16:creationId xmlns:a16="http://schemas.microsoft.com/office/drawing/2014/main" id="{61DF11FE-F64F-4887-ACB9-6F2E3681DA5C}"/>
                </a:ext>
              </a:extLst>
            </p:cNvPr>
            <p:cNvSpPr/>
            <p:nvPr/>
          </p:nvSpPr>
          <p:spPr>
            <a:xfrm>
              <a:off x="5862333" y="4243946"/>
              <a:ext cx="33" cy="81803"/>
            </a:xfrm>
            <a:custGeom>
              <a:avLst/>
              <a:gdLst/>
              <a:ahLst/>
              <a:cxnLst/>
              <a:rect l="l" t="t" r="r" b="b"/>
              <a:pathLst>
                <a:path w="1" h="2512" extrusionOk="0">
                  <a:moveTo>
                    <a:pt x="1" y="2511"/>
                  </a:moveTo>
                  <a:lnTo>
                    <a:pt x="1" y="1"/>
                  </a:lnTo>
                </a:path>
              </a:pathLst>
            </a:custGeom>
            <a:ln w="9525"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55" name="Google Shape;387;p18">
              <a:extLst>
                <a:ext uri="{FF2B5EF4-FFF2-40B4-BE49-F238E27FC236}">
                  <a16:creationId xmlns:a16="http://schemas.microsoft.com/office/drawing/2014/main" id="{2F6E0EE7-5AB0-400F-9D4A-3914B4D59A40}"/>
                </a:ext>
              </a:extLst>
            </p:cNvPr>
            <p:cNvSpPr/>
            <p:nvPr/>
          </p:nvSpPr>
          <p:spPr>
            <a:xfrm>
              <a:off x="5862333" y="4243946"/>
              <a:ext cx="33" cy="81803"/>
            </a:xfrm>
            <a:custGeom>
              <a:avLst/>
              <a:gdLst/>
              <a:ahLst/>
              <a:cxnLst/>
              <a:rect l="l" t="t" r="r" b="b"/>
              <a:pathLst>
                <a:path w="1" h="2512" fill="none" extrusionOk="0">
                  <a:moveTo>
                    <a:pt x="1" y="2511"/>
                  </a:moveTo>
                  <a:lnTo>
                    <a:pt x="1" y="1"/>
                  </a:lnTo>
                </a:path>
              </a:pathLst>
            </a:custGeom>
            <a:ln w="9525"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56" name="Google Shape;388;p18">
              <a:extLst>
                <a:ext uri="{FF2B5EF4-FFF2-40B4-BE49-F238E27FC236}">
                  <a16:creationId xmlns:a16="http://schemas.microsoft.com/office/drawing/2014/main" id="{262F5837-6793-49E8-9806-A096214FFE7F}"/>
                </a:ext>
              </a:extLst>
            </p:cNvPr>
            <p:cNvSpPr/>
            <p:nvPr/>
          </p:nvSpPr>
          <p:spPr>
            <a:xfrm>
              <a:off x="5902486" y="4243946"/>
              <a:ext cx="33" cy="81803"/>
            </a:xfrm>
            <a:custGeom>
              <a:avLst/>
              <a:gdLst/>
              <a:ahLst/>
              <a:cxnLst/>
              <a:rect l="l" t="t" r="r" b="b"/>
              <a:pathLst>
                <a:path w="1" h="2512" extrusionOk="0">
                  <a:moveTo>
                    <a:pt x="0" y="2511"/>
                  </a:moveTo>
                  <a:lnTo>
                    <a:pt x="0" y="1"/>
                  </a:lnTo>
                </a:path>
              </a:pathLst>
            </a:custGeom>
            <a:ln w="9525"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57" name="Google Shape;389;p18">
              <a:extLst>
                <a:ext uri="{FF2B5EF4-FFF2-40B4-BE49-F238E27FC236}">
                  <a16:creationId xmlns:a16="http://schemas.microsoft.com/office/drawing/2014/main" id="{5EFE7D98-864C-418B-81AF-E114105AFAE3}"/>
                </a:ext>
              </a:extLst>
            </p:cNvPr>
            <p:cNvSpPr/>
            <p:nvPr/>
          </p:nvSpPr>
          <p:spPr>
            <a:xfrm>
              <a:off x="5902479" y="4243947"/>
              <a:ext cx="33" cy="81803"/>
            </a:xfrm>
            <a:custGeom>
              <a:avLst/>
              <a:gdLst/>
              <a:ahLst/>
              <a:cxnLst/>
              <a:rect l="l" t="t" r="r" b="b"/>
              <a:pathLst>
                <a:path w="1" h="2512" fill="none" extrusionOk="0">
                  <a:moveTo>
                    <a:pt x="0" y="2511"/>
                  </a:moveTo>
                  <a:lnTo>
                    <a:pt x="0" y="1"/>
                  </a:lnTo>
                </a:path>
              </a:pathLst>
            </a:custGeom>
            <a:ln w="9525"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58" name="Google Shape;390;p18">
              <a:extLst>
                <a:ext uri="{FF2B5EF4-FFF2-40B4-BE49-F238E27FC236}">
                  <a16:creationId xmlns:a16="http://schemas.microsoft.com/office/drawing/2014/main" id="{374649E8-240D-4878-BD42-6D098647D74B}"/>
                </a:ext>
              </a:extLst>
            </p:cNvPr>
            <p:cNvSpPr/>
            <p:nvPr/>
          </p:nvSpPr>
          <p:spPr>
            <a:xfrm>
              <a:off x="5844488" y="4263290"/>
              <a:ext cx="73629" cy="33"/>
            </a:xfrm>
            <a:custGeom>
              <a:avLst/>
              <a:gdLst/>
              <a:ahLst/>
              <a:cxnLst/>
              <a:rect l="l" t="t" r="r" b="b"/>
              <a:pathLst>
                <a:path w="2261" h="1" extrusionOk="0">
                  <a:moveTo>
                    <a:pt x="1" y="0"/>
                  </a:moveTo>
                  <a:lnTo>
                    <a:pt x="2261" y="0"/>
                  </a:lnTo>
                </a:path>
              </a:pathLst>
            </a:custGeom>
            <a:ln w="9525"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59" name="Google Shape;391;p18">
              <a:extLst>
                <a:ext uri="{FF2B5EF4-FFF2-40B4-BE49-F238E27FC236}">
                  <a16:creationId xmlns:a16="http://schemas.microsoft.com/office/drawing/2014/main" id="{7E8C6870-1B67-47D5-A220-80C46A733D07}"/>
                </a:ext>
              </a:extLst>
            </p:cNvPr>
            <p:cNvSpPr/>
            <p:nvPr/>
          </p:nvSpPr>
          <p:spPr>
            <a:xfrm>
              <a:off x="5844488" y="4263290"/>
              <a:ext cx="73629" cy="33"/>
            </a:xfrm>
            <a:custGeom>
              <a:avLst/>
              <a:gdLst/>
              <a:ahLst/>
              <a:cxnLst/>
              <a:rect l="l" t="t" r="r" b="b"/>
              <a:pathLst>
                <a:path w="2261" h="1" fill="none" extrusionOk="0">
                  <a:moveTo>
                    <a:pt x="1" y="0"/>
                  </a:moveTo>
                  <a:lnTo>
                    <a:pt x="2261" y="0"/>
                  </a:lnTo>
                </a:path>
              </a:pathLst>
            </a:custGeom>
            <a:ln w="9525"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60" name="Google Shape;392;p18">
              <a:extLst>
                <a:ext uri="{FF2B5EF4-FFF2-40B4-BE49-F238E27FC236}">
                  <a16:creationId xmlns:a16="http://schemas.microsoft.com/office/drawing/2014/main" id="{F9AE3DDE-DA33-45DE-9DAE-AEFF26CC3AAF}"/>
                </a:ext>
              </a:extLst>
            </p:cNvPr>
            <p:cNvSpPr/>
            <p:nvPr/>
          </p:nvSpPr>
          <p:spPr>
            <a:xfrm>
              <a:off x="5881677" y="4091575"/>
              <a:ext cx="33" cy="20093"/>
            </a:xfrm>
            <a:custGeom>
              <a:avLst/>
              <a:gdLst/>
              <a:ahLst/>
              <a:cxnLst/>
              <a:rect l="l" t="t" r="r" b="b"/>
              <a:pathLst>
                <a:path w="1" h="617" fill="none" extrusionOk="0">
                  <a:moveTo>
                    <a:pt x="0" y="617"/>
                  </a:moveTo>
                  <a:lnTo>
                    <a:pt x="0" y="1"/>
                  </a:lnTo>
                </a:path>
              </a:pathLst>
            </a:custGeom>
            <a:ln w="9525"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61" name="Google Shape;393;p18">
              <a:extLst>
                <a:ext uri="{FF2B5EF4-FFF2-40B4-BE49-F238E27FC236}">
                  <a16:creationId xmlns:a16="http://schemas.microsoft.com/office/drawing/2014/main" id="{4DB554D7-2F00-49E2-96B6-5ACB71E08E4E}"/>
                </a:ext>
              </a:extLst>
            </p:cNvPr>
            <p:cNvSpPr/>
            <p:nvPr/>
          </p:nvSpPr>
          <p:spPr>
            <a:xfrm>
              <a:off x="5960452" y="4128731"/>
              <a:ext cx="14166" cy="14166"/>
            </a:xfrm>
            <a:custGeom>
              <a:avLst/>
              <a:gdLst/>
              <a:ahLst/>
              <a:cxnLst/>
              <a:rect l="l" t="t" r="r" b="b"/>
              <a:pathLst>
                <a:path w="435" h="435" fill="none" extrusionOk="0">
                  <a:moveTo>
                    <a:pt x="1" y="434"/>
                  </a:moveTo>
                  <a:lnTo>
                    <a:pt x="434" y="1"/>
                  </a:lnTo>
                </a:path>
              </a:pathLst>
            </a:custGeom>
            <a:ln w="9525"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62" name="Google Shape;394;p18">
              <a:extLst>
                <a:ext uri="{FF2B5EF4-FFF2-40B4-BE49-F238E27FC236}">
                  <a16:creationId xmlns:a16="http://schemas.microsoft.com/office/drawing/2014/main" id="{F89036BC-8DFB-4FC5-BF1B-27408292F65D}"/>
                </a:ext>
              </a:extLst>
            </p:cNvPr>
            <p:cNvSpPr/>
            <p:nvPr/>
          </p:nvSpPr>
          <p:spPr>
            <a:xfrm>
              <a:off x="5993896" y="4220174"/>
              <a:ext cx="20093" cy="33"/>
            </a:xfrm>
            <a:custGeom>
              <a:avLst/>
              <a:gdLst/>
              <a:ahLst/>
              <a:cxnLst/>
              <a:rect l="l" t="t" r="r" b="b"/>
              <a:pathLst>
                <a:path w="617" h="1" extrusionOk="0">
                  <a:moveTo>
                    <a:pt x="1" y="0"/>
                  </a:moveTo>
                  <a:lnTo>
                    <a:pt x="617" y="0"/>
                  </a:lnTo>
                </a:path>
              </a:pathLst>
            </a:custGeom>
            <a:ln w="9525"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63" name="Google Shape;395;p18">
              <a:extLst>
                <a:ext uri="{FF2B5EF4-FFF2-40B4-BE49-F238E27FC236}">
                  <a16:creationId xmlns:a16="http://schemas.microsoft.com/office/drawing/2014/main" id="{93025A40-5E50-480F-911D-E2E0F4953F95}"/>
                </a:ext>
              </a:extLst>
            </p:cNvPr>
            <p:cNvSpPr/>
            <p:nvPr/>
          </p:nvSpPr>
          <p:spPr>
            <a:xfrm>
              <a:off x="5993896" y="4220174"/>
              <a:ext cx="20093" cy="33"/>
            </a:xfrm>
            <a:custGeom>
              <a:avLst/>
              <a:gdLst/>
              <a:ahLst/>
              <a:cxnLst/>
              <a:rect l="l" t="t" r="r" b="b"/>
              <a:pathLst>
                <a:path w="617" h="1" fill="none" extrusionOk="0">
                  <a:moveTo>
                    <a:pt x="1" y="0"/>
                  </a:moveTo>
                  <a:lnTo>
                    <a:pt x="617" y="0"/>
                  </a:lnTo>
                </a:path>
              </a:pathLst>
            </a:custGeom>
            <a:ln w="9525"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64" name="Google Shape;396;p18">
              <a:extLst>
                <a:ext uri="{FF2B5EF4-FFF2-40B4-BE49-F238E27FC236}">
                  <a16:creationId xmlns:a16="http://schemas.microsoft.com/office/drawing/2014/main" id="{7C9A3830-4EC5-4845-A687-6DB98E440F6C}"/>
                </a:ext>
              </a:extLst>
            </p:cNvPr>
            <p:cNvSpPr/>
            <p:nvPr/>
          </p:nvSpPr>
          <p:spPr>
            <a:xfrm>
              <a:off x="5752329" y="4224635"/>
              <a:ext cx="20093" cy="33"/>
            </a:xfrm>
            <a:custGeom>
              <a:avLst/>
              <a:gdLst/>
              <a:ahLst/>
              <a:cxnLst/>
              <a:rect l="l" t="t" r="r" b="b"/>
              <a:pathLst>
                <a:path w="617" h="1" extrusionOk="0">
                  <a:moveTo>
                    <a:pt x="617" y="0"/>
                  </a:moveTo>
                  <a:lnTo>
                    <a:pt x="0" y="0"/>
                  </a:lnTo>
                </a:path>
              </a:pathLst>
            </a:custGeom>
            <a:ln w="9525"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65" name="Google Shape;397;p18">
              <a:extLst>
                <a:ext uri="{FF2B5EF4-FFF2-40B4-BE49-F238E27FC236}">
                  <a16:creationId xmlns:a16="http://schemas.microsoft.com/office/drawing/2014/main" id="{CE861E2A-0671-4DCB-A84D-21D367DAC47C}"/>
                </a:ext>
              </a:extLst>
            </p:cNvPr>
            <p:cNvSpPr/>
            <p:nvPr/>
          </p:nvSpPr>
          <p:spPr>
            <a:xfrm>
              <a:off x="5752329" y="4224635"/>
              <a:ext cx="20093" cy="33"/>
            </a:xfrm>
            <a:custGeom>
              <a:avLst/>
              <a:gdLst/>
              <a:ahLst/>
              <a:cxnLst/>
              <a:rect l="l" t="t" r="r" b="b"/>
              <a:pathLst>
                <a:path w="617" h="1" fill="none" extrusionOk="0">
                  <a:moveTo>
                    <a:pt x="617" y="0"/>
                  </a:moveTo>
                  <a:lnTo>
                    <a:pt x="0" y="0"/>
                  </a:lnTo>
                </a:path>
              </a:pathLst>
            </a:custGeom>
            <a:ln w="9525"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66" name="Google Shape;398;p18">
              <a:extLst>
                <a:ext uri="{FF2B5EF4-FFF2-40B4-BE49-F238E27FC236}">
                  <a16:creationId xmlns:a16="http://schemas.microsoft.com/office/drawing/2014/main" id="{364C38A6-48BA-45AA-9FE2-1593AAAE32F7}"/>
                </a:ext>
              </a:extLst>
            </p:cNvPr>
            <p:cNvSpPr/>
            <p:nvPr/>
          </p:nvSpPr>
          <p:spPr>
            <a:xfrm>
              <a:off x="5789486" y="4130978"/>
              <a:ext cx="14166" cy="14882"/>
            </a:xfrm>
            <a:custGeom>
              <a:avLst/>
              <a:gdLst/>
              <a:ahLst/>
              <a:cxnLst/>
              <a:rect l="l" t="t" r="r" b="b"/>
              <a:pathLst>
                <a:path w="435" h="457" fill="none" extrusionOk="0">
                  <a:moveTo>
                    <a:pt x="434" y="457"/>
                  </a:moveTo>
                  <a:lnTo>
                    <a:pt x="1" y="0"/>
                  </a:lnTo>
                </a:path>
              </a:pathLst>
            </a:custGeom>
            <a:ln w="9525"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sp>
        <p:nvSpPr>
          <p:cNvPr id="48" name="Google Shape;399;p18">
            <a:extLst>
              <a:ext uri="{FF2B5EF4-FFF2-40B4-BE49-F238E27FC236}">
                <a16:creationId xmlns:a16="http://schemas.microsoft.com/office/drawing/2014/main" id="{7C7D487A-128A-4410-98DB-E50F0578E862}"/>
              </a:ext>
            </a:extLst>
          </p:cNvPr>
          <p:cNvSpPr txBox="1"/>
          <p:nvPr/>
        </p:nvSpPr>
        <p:spPr>
          <a:xfrm>
            <a:off x="5195806" y="3262930"/>
            <a:ext cx="900592" cy="441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Fira Sans Extra Condensed Medium"/>
              </a:rPr>
              <a:t>Pros</a:t>
            </a:r>
            <a:endParaRPr sz="20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  <a:sym typeface="Fira Sans Extra Condensed Medium"/>
            </a:endParaRPr>
          </a:p>
        </p:txBody>
      </p:sp>
      <p:sp>
        <p:nvSpPr>
          <p:cNvPr id="49" name="Google Shape;400;p18">
            <a:extLst>
              <a:ext uri="{FF2B5EF4-FFF2-40B4-BE49-F238E27FC236}">
                <a16:creationId xmlns:a16="http://schemas.microsoft.com/office/drawing/2014/main" id="{AF4E3B6F-A521-4355-804F-56D86DDFB5DC}"/>
              </a:ext>
            </a:extLst>
          </p:cNvPr>
          <p:cNvSpPr txBox="1"/>
          <p:nvPr/>
        </p:nvSpPr>
        <p:spPr>
          <a:xfrm>
            <a:off x="6095999" y="3262930"/>
            <a:ext cx="900592" cy="441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Fira Sans Extra Condensed Medium"/>
              </a:rPr>
              <a:t>Cons</a:t>
            </a:r>
            <a:endParaRPr sz="20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  <a:sym typeface="Fira Sans Extra Condensed Medium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F309060-3E40-42CF-9170-58839C280A9B}"/>
              </a:ext>
            </a:extLst>
          </p:cNvPr>
          <p:cNvSpPr txBox="1"/>
          <p:nvPr/>
        </p:nvSpPr>
        <p:spPr>
          <a:xfrm>
            <a:off x="580757" y="1670138"/>
            <a:ext cx="249122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9CB07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Easy to implement</a:t>
            </a:r>
            <a:endParaRPr lang="vi-VN">
              <a:solidFill>
                <a:srgbClr val="F9CB07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30BC5E8-0697-467C-85B0-EC3DD31CBC82}"/>
              </a:ext>
            </a:extLst>
          </p:cNvPr>
          <p:cNvSpPr txBox="1"/>
          <p:nvPr/>
        </p:nvSpPr>
        <p:spPr>
          <a:xfrm>
            <a:off x="580757" y="3527627"/>
            <a:ext cx="249122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Alternative method </a:t>
            </a:r>
            <a:endParaRPr lang="vi-VN">
              <a:solidFill>
                <a:srgbClr val="FF00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0ED7A26-99B2-4B3C-A90F-06D19F6E4BD2}"/>
              </a:ext>
            </a:extLst>
          </p:cNvPr>
          <p:cNvSpPr txBox="1"/>
          <p:nvPr/>
        </p:nvSpPr>
        <p:spPr>
          <a:xfrm>
            <a:off x="580756" y="5054489"/>
            <a:ext cx="3131286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A6CE28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Execution time is relatively fast.</a:t>
            </a:r>
            <a:endParaRPr lang="vi-VN">
              <a:solidFill>
                <a:srgbClr val="A6CE28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1355450-D62E-4921-BE69-18623F80DAFE}"/>
              </a:ext>
            </a:extLst>
          </p:cNvPr>
          <p:cNvSpPr txBox="1"/>
          <p:nvPr/>
        </p:nvSpPr>
        <p:spPr>
          <a:xfrm>
            <a:off x="8734586" y="1328667"/>
            <a:ext cx="3209574" cy="9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rgbClr val="00B5DD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Need to find a good Hash function to avoid unnecessary collisions.</a:t>
            </a:r>
            <a:endParaRPr lang="vi-VN">
              <a:solidFill>
                <a:srgbClr val="00B5DD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6F0EBFB-670F-460F-A3AC-5203EB354570}"/>
              </a:ext>
            </a:extLst>
          </p:cNvPr>
          <p:cNvSpPr txBox="1"/>
          <p:nvPr/>
        </p:nvSpPr>
        <p:spPr>
          <a:xfrm>
            <a:off x="8811969" y="4949047"/>
            <a:ext cx="3073998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rgbClr val="00B5DD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more </a:t>
            </a:r>
            <a:r>
              <a:rPr lang="en-US" i="1">
                <a:solidFill>
                  <a:srgbClr val="00B5DD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mod</a:t>
            </a:r>
            <a:r>
              <a:rPr lang="en-US">
                <a:solidFill>
                  <a:srgbClr val="00B5DD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operator the more slowly</a:t>
            </a:r>
            <a:endParaRPr lang="vi-VN">
              <a:solidFill>
                <a:srgbClr val="00B5DD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4941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619CAB-64FC-4353-941E-2AC07F7CA5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48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8CE79F-C9A8-46E6-95CC-818003253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1162"/>
            <a:ext cx="7521200" cy="691395"/>
          </a:xfrm>
        </p:spPr>
        <p:txBody>
          <a:bodyPr/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RABIN KARP</a:t>
            </a:r>
            <a:endParaRPr lang="vi-V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7E93A59-7DA7-4DA6-BD44-9EC819070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283928"/>
            <a:ext cx="7104875" cy="3521200"/>
          </a:xfrm>
        </p:spPr>
        <p:txBody>
          <a:bodyPr/>
          <a:lstStyle/>
          <a:p>
            <a:pPr marL="152392" indent="0">
              <a:buNone/>
            </a:pPr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Application:</a:t>
            </a:r>
          </a:p>
          <a:p>
            <a:pPr marL="152392" indent="0">
              <a:buNone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practical application of the algorithm is detecting plagiarism. Given source material, the algorithm can rapidly search through a paper for instances of sentences from the source material, ignoring details such as case and punctuation. Because of the abundance of the sought strings, single-string searching algorithms are impractical..</a:t>
            </a:r>
          </a:p>
          <a:p>
            <a:pPr marL="152392" indent="0">
              <a:buNone/>
            </a:pPr>
            <a:endParaRPr lang="vi-VN" sz="24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224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BE73A4-92E7-4983-B846-66A05548E6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49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3175B-314D-43D6-9F4B-CBC75E717CD3}"/>
              </a:ext>
            </a:extLst>
          </p:cNvPr>
          <p:cNvSpPr txBox="1">
            <a:spLocks/>
          </p:cNvSpPr>
          <p:nvPr/>
        </p:nvSpPr>
        <p:spPr>
          <a:xfrm>
            <a:off x="622300" y="853245"/>
            <a:ext cx="10731500" cy="5490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70" marR="0" lvl="0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40" marR="0" lvl="1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09" marR="0" lvl="2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278" marR="0" lvl="3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848" marR="0" lvl="4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418" marR="0" lvl="5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6987" marR="0" lvl="6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557" marR="0" lvl="7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126" marR="0" lvl="8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95288" indent="0">
              <a:lnSpc>
                <a:spcPct val="150000"/>
              </a:lnSpc>
              <a:buNone/>
            </a:pPr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References:</a:t>
            </a:r>
          </a:p>
          <a:p>
            <a:pPr marL="395288" indent="0">
              <a:lnSpc>
                <a:spcPct val="150000"/>
              </a:lnSpc>
              <a:buNone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hlinkClick r:id="rId2"/>
              </a:rPr>
              <a:t>KMP Algorithm for Pattern Searching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geeksforgeeks.com.</a:t>
            </a:r>
            <a:b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hlinkClick r:id="rId3"/>
              </a:rPr>
              <a:t>The MP and KMP Algorithms, Algorithms Based upon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studylib.net.</a:t>
            </a:r>
          </a:p>
          <a:p>
            <a:pPr marL="395288" indent="0">
              <a:lnSpc>
                <a:spcPct val="150000"/>
              </a:lnSpc>
              <a:buNone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Gonzalo Navarro, Mathieu Raffinot, Flexible pattern matching in strings.</a:t>
            </a:r>
          </a:p>
          <a:p>
            <a:pPr marL="395288" indent="0">
              <a:lnSpc>
                <a:spcPct val="150000"/>
              </a:lnSpc>
              <a:buNone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hlinkClick r:id="rId4"/>
              </a:rPr>
              <a:t>Algorithm on Strings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University of California San Diego &amp; HSE University, coursera.com.</a:t>
            </a:r>
          </a:p>
          <a:p>
            <a:pPr marL="395288" indent="0">
              <a:lnSpc>
                <a:spcPct val="150000"/>
              </a:lnSpc>
              <a:buNone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hlinkClick r:id="rId5"/>
              </a:rPr>
              <a:t>Xử lý xâu, 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vnoi.info.</a:t>
            </a:r>
          </a:p>
          <a:p>
            <a:pPr marL="395288" indent="0">
              <a:lnSpc>
                <a:spcPct val="150000"/>
              </a:lnSpc>
              <a:buNone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hlinkClick r:id="rId6"/>
              </a:rPr>
              <a:t>Knuth – Morris – Pratt (KMP)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vnoi.info.</a:t>
            </a:r>
          </a:p>
          <a:p>
            <a:pPr marL="395288" indent="0">
              <a:lnSpc>
                <a:spcPct val="150000"/>
              </a:lnSpc>
              <a:buNone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hlinkClick r:id="rId7"/>
              </a:rPr>
              <a:t>Rabin Karp algorithm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geeksforgeeks.com</a:t>
            </a:r>
          </a:p>
          <a:p>
            <a:pPr marL="395288" indent="0">
              <a:lnSpc>
                <a:spcPct val="150000"/>
              </a:lnSpc>
              <a:buNone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hlinkClick r:id="rId8"/>
              </a:rPr>
              <a:t>Rabin Karp algorithm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Wikipedia.com</a:t>
            </a:r>
          </a:p>
        </p:txBody>
      </p:sp>
    </p:spTree>
    <p:extLst>
      <p:ext uri="{BB962C8B-B14F-4D97-AF65-F5344CB8AC3E}">
        <p14:creationId xmlns:p14="http://schemas.microsoft.com/office/powerpoint/2010/main" val="1454418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9"/>
          <p:cNvSpPr txBox="1">
            <a:spLocks noGrp="1"/>
          </p:cNvSpPr>
          <p:nvPr>
            <p:ph type="body" idx="1"/>
          </p:nvPr>
        </p:nvSpPr>
        <p:spPr>
          <a:xfrm>
            <a:off x="660169" y="2017541"/>
            <a:ext cx="6403579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Searching for occurrences of a given pattern as a substring of larger text string.</a:t>
            </a:r>
          </a:p>
          <a:p>
            <a:r>
              <a:rPr lang="en-US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This problem can be formulated as follows: </a:t>
            </a:r>
          </a:p>
        </p:txBody>
      </p:sp>
      <p:sp>
        <p:nvSpPr>
          <p:cNvPr id="858" name="Google Shape;858;p19"/>
          <p:cNvSpPr txBox="1">
            <a:spLocks noGrp="1"/>
          </p:cNvSpPr>
          <p:nvPr>
            <p:ph type="title"/>
          </p:nvPr>
        </p:nvSpPr>
        <p:spPr>
          <a:xfrm>
            <a:off x="644469" y="873673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5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Overview</a:t>
            </a:r>
            <a:endParaRPr sz="52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60" name="Google Shape;860;p19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</a:t>
            </a: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140" name="Google Shape;744;p18">
            <a:extLst>
              <a:ext uri="{FF2B5EF4-FFF2-40B4-BE49-F238E27FC236}">
                <a16:creationId xmlns:a16="http://schemas.microsoft.com/office/drawing/2014/main" id="{EA5B5CE7-2513-43F2-AA58-D28151FE5C98}"/>
              </a:ext>
            </a:extLst>
          </p:cNvPr>
          <p:cNvGrpSpPr/>
          <p:nvPr/>
        </p:nvGrpSpPr>
        <p:grpSpPr>
          <a:xfrm>
            <a:off x="7417837" y="1607931"/>
            <a:ext cx="3872739" cy="4295520"/>
            <a:chOff x="2152750" y="190500"/>
            <a:chExt cx="4293756" cy="4762499"/>
          </a:xfrm>
        </p:grpSpPr>
        <p:sp>
          <p:nvSpPr>
            <p:cNvPr id="141" name="Google Shape;745;p18">
              <a:extLst>
                <a:ext uri="{FF2B5EF4-FFF2-40B4-BE49-F238E27FC236}">
                  <a16:creationId xmlns:a16="http://schemas.microsoft.com/office/drawing/2014/main" id="{0E73B847-96BB-4C38-A51F-C90A9CEB1215}"/>
                </a:ext>
              </a:extLst>
            </p:cNvPr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746;p18">
              <a:extLst>
                <a:ext uri="{FF2B5EF4-FFF2-40B4-BE49-F238E27FC236}">
                  <a16:creationId xmlns:a16="http://schemas.microsoft.com/office/drawing/2014/main" id="{2A0546A9-CBCD-4FE1-8DD6-21C09003B26C}"/>
                </a:ext>
              </a:extLst>
            </p:cNvPr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747;p18">
              <a:extLst>
                <a:ext uri="{FF2B5EF4-FFF2-40B4-BE49-F238E27FC236}">
                  <a16:creationId xmlns:a16="http://schemas.microsoft.com/office/drawing/2014/main" id="{059E68D0-80DE-4452-983C-FF669E53AFF3}"/>
                </a:ext>
              </a:extLst>
            </p:cNvPr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748;p18">
              <a:extLst>
                <a:ext uri="{FF2B5EF4-FFF2-40B4-BE49-F238E27FC236}">
                  <a16:creationId xmlns:a16="http://schemas.microsoft.com/office/drawing/2014/main" id="{FD2023FD-32B0-49EF-AD32-D83893A31DBC}"/>
                </a:ext>
              </a:extLst>
            </p:cNvPr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749;p18">
              <a:extLst>
                <a:ext uri="{FF2B5EF4-FFF2-40B4-BE49-F238E27FC236}">
                  <a16:creationId xmlns:a16="http://schemas.microsoft.com/office/drawing/2014/main" id="{92441DA4-AB8A-42E5-AE7C-06803420EEAB}"/>
                </a:ext>
              </a:extLst>
            </p:cNvPr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750;p18">
              <a:extLst>
                <a:ext uri="{FF2B5EF4-FFF2-40B4-BE49-F238E27FC236}">
                  <a16:creationId xmlns:a16="http://schemas.microsoft.com/office/drawing/2014/main" id="{285B8AB0-EB80-48B3-9EB5-47FDB9FE4377}"/>
                </a:ext>
              </a:extLst>
            </p:cNvPr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751;p18">
              <a:extLst>
                <a:ext uri="{FF2B5EF4-FFF2-40B4-BE49-F238E27FC236}">
                  <a16:creationId xmlns:a16="http://schemas.microsoft.com/office/drawing/2014/main" id="{AB95BBC0-BB2C-4AB9-AAEB-B44DA2C5F5C2}"/>
                </a:ext>
              </a:extLst>
            </p:cNvPr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752;p18">
              <a:extLst>
                <a:ext uri="{FF2B5EF4-FFF2-40B4-BE49-F238E27FC236}">
                  <a16:creationId xmlns:a16="http://schemas.microsoft.com/office/drawing/2014/main" id="{ED11896A-F05E-4450-B48E-8841FBD3729B}"/>
                </a:ext>
              </a:extLst>
            </p:cNvPr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753;p18">
              <a:extLst>
                <a:ext uri="{FF2B5EF4-FFF2-40B4-BE49-F238E27FC236}">
                  <a16:creationId xmlns:a16="http://schemas.microsoft.com/office/drawing/2014/main" id="{8D1F4BE0-46DF-4183-B0ED-0DE89FDEB6F6}"/>
                </a:ext>
              </a:extLst>
            </p:cNvPr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754;p18">
              <a:extLst>
                <a:ext uri="{FF2B5EF4-FFF2-40B4-BE49-F238E27FC236}">
                  <a16:creationId xmlns:a16="http://schemas.microsoft.com/office/drawing/2014/main" id="{36C5635E-5CBD-4145-9578-C6DA4DDD0357}"/>
                </a:ext>
              </a:extLst>
            </p:cNvPr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755;p18">
              <a:extLst>
                <a:ext uri="{FF2B5EF4-FFF2-40B4-BE49-F238E27FC236}">
                  <a16:creationId xmlns:a16="http://schemas.microsoft.com/office/drawing/2014/main" id="{FBF5106C-8310-4BFD-9082-57B351A2DDA4}"/>
                </a:ext>
              </a:extLst>
            </p:cNvPr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756;p18">
              <a:extLst>
                <a:ext uri="{FF2B5EF4-FFF2-40B4-BE49-F238E27FC236}">
                  <a16:creationId xmlns:a16="http://schemas.microsoft.com/office/drawing/2014/main" id="{729F9334-8266-449F-8436-64D53C49DAD2}"/>
                </a:ext>
              </a:extLst>
            </p:cNvPr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757;p18">
              <a:extLst>
                <a:ext uri="{FF2B5EF4-FFF2-40B4-BE49-F238E27FC236}">
                  <a16:creationId xmlns:a16="http://schemas.microsoft.com/office/drawing/2014/main" id="{EED6D6C6-BAF0-44D8-892C-A10FE0ABB339}"/>
                </a:ext>
              </a:extLst>
            </p:cNvPr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758;p18">
              <a:extLst>
                <a:ext uri="{FF2B5EF4-FFF2-40B4-BE49-F238E27FC236}">
                  <a16:creationId xmlns:a16="http://schemas.microsoft.com/office/drawing/2014/main" id="{ED4C2F17-0C8F-4EF1-ADE6-CF57605450C8}"/>
                </a:ext>
              </a:extLst>
            </p:cNvPr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759;p18">
              <a:extLst>
                <a:ext uri="{FF2B5EF4-FFF2-40B4-BE49-F238E27FC236}">
                  <a16:creationId xmlns:a16="http://schemas.microsoft.com/office/drawing/2014/main" id="{9276F7B2-9468-4299-BD90-47064BF5F754}"/>
                </a:ext>
              </a:extLst>
            </p:cNvPr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760;p18">
              <a:extLst>
                <a:ext uri="{FF2B5EF4-FFF2-40B4-BE49-F238E27FC236}">
                  <a16:creationId xmlns:a16="http://schemas.microsoft.com/office/drawing/2014/main" id="{2603195F-0D48-4053-8F61-1CB5C67A91C0}"/>
                </a:ext>
              </a:extLst>
            </p:cNvPr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761;p18">
              <a:extLst>
                <a:ext uri="{FF2B5EF4-FFF2-40B4-BE49-F238E27FC236}">
                  <a16:creationId xmlns:a16="http://schemas.microsoft.com/office/drawing/2014/main" id="{A1774439-28D6-4F07-8DC2-4BC3721E46E2}"/>
                </a:ext>
              </a:extLst>
            </p:cNvPr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762;p18">
              <a:extLst>
                <a:ext uri="{FF2B5EF4-FFF2-40B4-BE49-F238E27FC236}">
                  <a16:creationId xmlns:a16="http://schemas.microsoft.com/office/drawing/2014/main" id="{A1C8F173-B9B4-4DFE-909F-BF33A83F61A8}"/>
                </a:ext>
              </a:extLst>
            </p:cNvPr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763;p18">
              <a:extLst>
                <a:ext uri="{FF2B5EF4-FFF2-40B4-BE49-F238E27FC236}">
                  <a16:creationId xmlns:a16="http://schemas.microsoft.com/office/drawing/2014/main" id="{A2E578D6-0FB5-4E9D-AE43-839A09999B13}"/>
                </a:ext>
              </a:extLst>
            </p:cNvPr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764;p18">
              <a:extLst>
                <a:ext uri="{FF2B5EF4-FFF2-40B4-BE49-F238E27FC236}">
                  <a16:creationId xmlns:a16="http://schemas.microsoft.com/office/drawing/2014/main" id="{EABB10A7-4E54-49D2-BE59-5C0EB6C1E413}"/>
                </a:ext>
              </a:extLst>
            </p:cNvPr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765;p18">
              <a:extLst>
                <a:ext uri="{FF2B5EF4-FFF2-40B4-BE49-F238E27FC236}">
                  <a16:creationId xmlns:a16="http://schemas.microsoft.com/office/drawing/2014/main" id="{AED39227-1D56-4FAC-BDC9-903EEDD2502D}"/>
                </a:ext>
              </a:extLst>
            </p:cNvPr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766;p18">
              <a:extLst>
                <a:ext uri="{FF2B5EF4-FFF2-40B4-BE49-F238E27FC236}">
                  <a16:creationId xmlns:a16="http://schemas.microsoft.com/office/drawing/2014/main" id="{D8AB08F0-E881-4B71-9F37-4F61C97276B5}"/>
                </a:ext>
              </a:extLst>
            </p:cNvPr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767;p18">
              <a:extLst>
                <a:ext uri="{FF2B5EF4-FFF2-40B4-BE49-F238E27FC236}">
                  <a16:creationId xmlns:a16="http://schemas.microsoft.com/office/drawing/2014/main" id="{8E5337C2-5B39-4FE7-87A6-015A70105F13}"/>
                </a:ext>
              </a:extLst>
            </p:cNvPr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768;p18">
              <a:extLst>
                <a:ext uri="{FF2B5EF4-FFF2-40B4-BE49-F238E27FC236}">
                  <a16:creationId xmlns:a16="http://schemas.microsoft.com/office/drawing/2014/main" id="{A15B6D05-2E3B-4364-AD2E-BB5B6B7BD07F}"/>
                </a:ext>
              </a:extLst>
            </p:cNvPr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769;p18">
              <a:extLst>
                <a:ext uri="{FF2B5EF4-FFF2-40B4-BE49-F238E27FC236}">
                  <a16:creationId xmlns:a16="http://schemas.microsoft.com/office/drawing/2014/main" id="{A75393A7-6354-4BDA-A807-2B7FB4F3F26A}"/>
                </a:ext>
              </a:extLst>
            </p:cNvPr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770;p18">
              <a:extLst>
                <a:ext uri="{FF2B5EF4-FFF2-40B4-BE49-F238E27FC236}">
                  <a16:creationId xmlns:a16="http://schemas.microsoft.com/office/drawing/2014/main" id="{DC77EABB-D789-4ED2-877A-CE077E35EE9F}"/>
                </a:ext>
              </a:extLst>
            </p:cNvPr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771;p18">
              <a:extLst>
                <a:ext uri="{FF2B5EF4-FFF2-40B4-BE49-F238E27FC236}">
                  <a16:creationId xmlns:a16="http://schemas.microsoft.com/office/drawing/2014/main" id="{A54DDC87-6B36-4E5F-B16C-BAE26407A7B0}"/>
                </a:ext>
              </a:extLst>
            </p:cNvPr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772;p18">
              <a:extLst>
                <a:ext uri="{FF2B5EF4-FFF2-40B4-BE49-F238E27FC236}">
                  <a16:creationId xmlns:a16="http://schemas.microsoft.com/office/drawing/2014/main" id="{F436FCB4-3DE5-4A70-ADB8-D88017230837}"/>
                </a:ext>
              </a:extLst>
            </p:cNvPr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773;p18">
              <a:extLst>
                <a:ext uri="{FF2B5EF4-FFF2-40B4-BE49-F238E27FC236}">
                  <a16:creationId xmlns:a16="http://schemas.microsoft.com/office/drawing/2014/main" id="{EA57628A-2801-4972-916C-E9697A18DD33}"/>
                </a:ext>
              </a:extLst>
            </p:cNvPr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774;p18">
              <a:extLst>
                <a:ext uri="{FF2B5EF4-FFF2-40B4-BE49-F238E27FC236}">
                  <a16:creationId xmlns:a16="http://schemas.microsoft.com/office/drawing/2014/main" id="{CC3892CB-44C4-49C2-AED8-002E4D69E58C}"/>
                </a:ext>
              </a:extLst>
            </p:cNvPr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775;p18">
              <a:extLst>
                <a:ext uri="{FF2B5EF4-FFF2-40B4-BE49-F238E27FC236}">
                  <a16:creationId xmlns:a16="http://schemas.microsoft.com/office/drawing/2014/main" id="{F999803E-8971-4A4A-811C-AD5C59429360}"/>
                </a:ext>
              </a:extLst>
            </p:cNvPr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776;p18">
              <a:extLst>
                <a:ext uri="{FF2B5EF4-FFF2-40B4-BE49-F238E27FC236}">
                  <a16:creationId xmlns:a16="http://schemas.microsoft.com/office/drawing/2014/main" id="{8FFE021E-0E58-46BB-A372-C8B2304A5D81}"/>
                </a:ext>
              </a:extLst>
            </p:cNvPr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777;p18">
              <a:extLst>
                <a:ext uri="{FF2B5EF4-FFF2-40B4-BE49-F238E27FC236}">
                  <a16:creationId xmlns:a16="http://schemas.microsoft.com/office/drawing/2014/main" id="{A2112BCD-E9DE-4D67-BB1B-162DC69EBF39}"/>
                </a:ext>
              </a:extLst>
            </p:cNvPr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778;p18">
              <a:extLst>
                <a:ext uri="{FF2B5EF4-FFF2-40B4-BE49-F238E27FC236}">
                  <a16:creationId xmlns:a16="http://schemas.microsoft.com/office/drawing/2014/main" id="{9A995F1B-55F9-401D-92BD-08AF416FB22F}"/>
                </a:ext>
              </a:extLst>
            </p:cNvPr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779;p18">
              <a:extLst>
                <a:ext uri="{FF2B5EF4-FFF2-40B4-BE49-F238E27FC236}">
                  <a16:creationId xmlns:a16="http://schemas.microsoft.com/office/drawing/2014/main" id="{EC9BE6BF-4E08-4C11-817F-04F97DE18076}"/>
                </a:ext>
              </a:extLst>
            </p:cNvPr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780;p18">
              <a:extLst>
                <a:ext uri="{FF2B5EF4-FFF2-40B4-BE49-F238E27FC236}">
                  <a16:creationId xmlns:a16="http://schemas.microsoft.com/office/drawing/2014/main" id="{50D0171E-1315-41B8-9EAE-738235AB6BDE}"/>
                </a:ext>
              </a:extLst>
            </p:cNvPr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781;p18">
              <a:extLst>
                <a:ext uri="{FF2B5EF4-FFF2-40B4-BE49-F238E27FC236}">
                  <a16:creationId xmlns:a16="http://schemas.microsoft.com/office/drawing/2014/main" id="{B41EEDC1-89F3-48A9-9CB0-697D4F83FB7C}"/>
                </a:ext>
              </a:extLst>
            </p:cNvPr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782;p18">
              <a:extLst>
                <a:ext uri="{FF2B5EF4-FFF2-40B4-BE49-F238E27FC236}">
                  <a16:creationId xmlns:a16="http://schemas.microsoft.com/office/drawing/2014/main" id="{5C8A5D9F-C73B-4179-9655-F451C832D1D2}"/>
                </a:ext>
              </a:extLst>
            </p:cNvPr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783;p18">
              <a:extLst>
                <a:ext uri="{FF2B5EF4-FFF2-40B4-BE49-F238E27FC236}">
                  <a16:creationId xmlns:a16="http://schemas.microsoft.com/office/drawing/2014/main" id="{1E8BB57D-01CA-4994-984F-5783EC2B2683}"/>
                </a:ext>
              </a:extLst>
            </p:cNvPr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784;p18">
              <a:extLst>
                <a:ext uri="{FF2B5EF4-FFF2-40B4-BE49-F238E27FC236}">
                  <a16:creationId xmlns:a16="http://schemas.microsoft.com/office/drawing/2014/main" id="{C4A70250-4D51-42F6-8FE8-6CD13C82DD4A}"/>
                </a:ext>
              </a:extLst>
            </p:cNvPr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785;p18">
              <a:extLst>
                <a:ext uri="{FF2B5EF4-FFF2-40B4-BE49-F238E27FC236}">
                  <a16:creationId xmlns:a16="http://schemas.microsoft.com/office/drawing/2014/main" id="{F90030E8-E888-4050-B1D3-8B0F6CE02000}"/>
                </a:ext>
              </a:extLst>
            </p:cNvPr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786;p18">
              <a:extLst>
                <a:ext uri="{FF2B5EF4-FFF2-40B4-BE49-F238E27FC236}">
                  <a16:creationId xmlns:a16="http://schemas.microsoft.com/office/drawing/2014/main" id="{D91EF269-E02A-4FC8-A4C1-02E6B40A42C3}"/>
                </a:ext>
              </a:extLst>
            </p:cNvPr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787;p18">
              <a:extLst>
                <a:ext uri="{FF2B5EF4-FFF2-40B4-BE49-F238E27FC236}">
                  <a16:creationId xmlns:a16="http://schemas.microsoft.com/office/drawing/2014/main" id="{DBF28B2A-6ECB-49E3-A801-C1D8BA360225}"/>
                </a:ext>
              </a:extLst>
            </p:cNvPr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788;p18">
              <a:extLst>
                <a:ext uri="{FF2B5EF4-FFF2-40B4-BE49-F238E27FC236}">
                  <a16:creationId xmlns:a16="http://schemas.microsoft.com/office/drawing/2014/main" id="{3C47AA3F-B0EB-4862-967E-B04AD7E94770}"/>
                </a:ext>
              </a:extLst>
            </p:cNvPr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789;p18">
              <a:extLst>
                <a:ext uri="{FF2B5EF4-FFF2-40B4-BE49-F238E27FC236}">
                  <a16:creationId xmlns:a16="http://schemas.microsoft.com/office/drawing/2014/main" id="{C9A559A7-5737-41E1-B907-B9ADF8D2A66E}"/>
                </a:ext>
              </a:extLst>
            </p:cNvPr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790;p18">
              <a:extLst>
                <a:ext uri="{FF2B5EF4-FFF2-40B4-BE49-F238E27FC236}">
                  <a16:creationId xmlns:a16="http://schemas.microsoft.com/office/drawing/2014/main" id="{3424A75E-1848-4281-890C-34ED58A4B72B}"/>
                </a:ext>
              </a:extLst>
            </p:cNvPr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791;p18">
              <a:extLst>
                <a:ext uri="{FF2B5EF4-FFF2-40B4-BE49-F238E27FC236}">
                  <a16:creationId xmlns:a16="http://schemas.microsoft.com/office/drawing/2014/main" id="{227D4E97-744A-4ADC-B4D2-80FF1AAC8189}"/>
                </a:ext>
              </a:extLst>
            </p:cNvPr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792;p18">
              <a:extLst>
                <a:ext uri="{FF2B5EF4-FFF2-40B4-BE49-F238E27FC236}">
                  <a16:creationId xmlns:a16="http://schemas.microsoft.com/office/drawing/2014/main" id="{DE804E91-3FCC-4F85-A3B6-6CF5C577F4D5}"/>
                </a:ext>
              </a:extLst>
            </p:cNvPr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793;p18">
              <a:extLst>
                <a:ext uri="{FF2B5EF4-FFF2-40B4-BE49-F238E27FC236}">
                  <a16:creationId xmlns:a16="http://schemas.microsoft.com/office/drawing/2014/main" id="{0E0F9B7F-9767-41DB-81D5-9273E0FABC0D}"/>
                </a:ext>
              </a:extLst>
            </p:cNvPr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794;p18">
              <a:extLst>
                <a:ext uri="{FF2B5EF4-FFF2-40B4-BE49-F238E27FC236}">
                  <a16:creationId xmlns:a16="http://schemas.microsoft.com/office/drawing/2014/main" id="{E3C7CAA4-A044-40FF-9481-6A712C34D02C}"/>
                </a:ext>
              </a:extLst>
            </p:cNvPr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795;p18">
              <a:extLst>
                <a:ext uri="{FF2B5EF4-FFF2-40B4-BE49-F238E27FC236}">
                  <a16:creationId xmlns:a16="http://schemas.microsoft.com/office/drawing/2014/main" id="{49148709-C9D0-4040-935C-BBB1410176DE}"/>
                </a:ext>
              </a:extLst>
            </p:cNvPr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796;p18">
              <a:extLst>
                <a:ext uri="{FF2B5EF4-FFF2-40B4-BE49-F238E27FC236}">
                  <a16:creationId xmlns:a16="http://schemas.microsoft.com/office/drawing/2014/main" id="{A4EE25E1-38FE-4226-9111-063BC3922DCF}"/>
                </a:ext>
              </a:extLst>
            </p:cNvPr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797;p18">
              <a:extLst>
                <a:ext uri="{FF2B5EF4-FFF2-40B4-BE49-F238E27FC236}">
                  <a16:creationId xmlns:a16="http://schemas.microsoft.com/office/drawing/2014/main" id="{88F78485-37FD-45E7-A350-29F9AD7E1C19}"/>
                </a:ext>
              </a:extLst>
            </p:cNvPr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798;p18">
              <a:extLst>
                <a:ext uri="{FF2B5EF4-FFF2-40B4-BE49-F238E27FC236}">
                  <a16:creationId xmlns:a16="http://schemas.microsoft.com/office/drawing/2014/main" id="{8F006931-1C15-46A2-A8EA-8C0DB40D3E24}"/>
                </a:ext>
              </a:extLst>
            </p:cNvPr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799;p18">
              <a:extLst>
                <a:ext uri="{FF2B5EF4-FFF2-40B4-BE49-F238E27FC236}">
                  <a16:creationId xmlns:a16="http://schemas.microsoft.com/office/drawing/2014/main" id="{0AF31EF4-E306-475E-B4B1-7EC7598AEAEE}"/>
                </a:ext>
              </a:extLst>
            </p:cNvPr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800;p18">
              <a:extLst>
                <a:ext uri="{FF2B5EF4-FFF2-40B4-BE49-F238E27FC236}">
                  <a16:creationId xmlns:a16="http://schemas.microsoft.com/office/drawing/2014/main" id="{0A76B3B4-68D4-436D-9897-3013C0C92B58}"/>
                </a:ext>
              </a:extLst>
            </p:cNvPr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801;p18">
              <a:extLst>
                <a:ext uri="{FF2B5EF4-FFF2-40B4-BE49-F238E27FC236}">
                  <a16:creationId xmlns:a16="http://schemas.microsoft.com/office/drawing/2014/main" id="{3829A8E0-99A0-489F-AF07-4FEF5A5B948A}"/>
                </a:ext>
              </a:extLst>
            </p:cNvPr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802;p18">
              <a:extLst>
                <a:ext uri="{FF2B5EF4-FFF2-40B4-BE49-F238E27FC236}">
                  <a16:creationId xmlns:a16="http://schemas.microsoft.com/office/drawing/2014/main" id="{16CF0A81-1368-4017-85E2-F9158799F33B}"/>
                </a:ext>
              </a:extLst>
            </p:cNvPr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803;p18">
              <a:extLst>
                <a:ext uri="{FF2B5EF4-FFF2-40B4-BE49-F238E27FC236}">
                  <a16:creationId xmlns:a16="http://schemas.microsoft.com/office/drawing/2014/main" id="{21AF133C-299F-4D00-9259-F20397F64D66}"/>
                </a:ext>
              </a:extLst>
            </p:cNvPr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804;p18">
              <a:extLst>
                <a:ext uri="{FF2B5EF4-FFF2-40B4-BE49-F238E27FC236}">
                  <a16:creationId xmlns:a16="http://schemas.microsoft.com/office/drawing/2014/main" id="{B1B21723-6D90-43FE-A7A2-304973F58601}"/>
                </a:ext>
              </a:extLst>
            </p:cNvPr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805;p18">
              <a:extLst>
                <a:ext uri="{FF2B5EF4-FFF2-40B4-BE49-F238E27FC236}">
                  <a16:creationId xmlns:a16="http://schemas.microsoft.com/office/drawing/2014/main" id="{AA92D938-16AE-4DFF-B9D3-F9D34638A6D0}"/>
                </a:ext>
              </a:extLst>
            </p:cNvPr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806;p18">
              <a:extLst>
                <a:ext uri="{FF2B5EF4-FFF2-40B4-BE49-F238E27FC236}">
                  <a16:creationId xmlns:a16="http://schemas.microsoft.com/office/drawing/2014/main" id="{9E91A682-68FA-47E8-B2C4-F766D2D9AA13}"/>
                </a:ext>
              </a:extLst>
            </p:cNvPr>
            <p:cNvSpPr/>
            <p:nvPr/>
          </p:nvSpPr>
          <p:spPr>
            <a:xfrm>
              <a:off x="4255557" y="1955958"/>
              <a:ext cx="334153" cy="334899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807;p18">
              <a:extLst>
                <a:ext uri="{FF2B5EF4-FFF2-40B4-BE49-F238E27FC236}">
                  <a16:creationId xmlns:a16="http://schemas.microsoft.com/office/drawing/2014/main" id="{D3FCBB2E-5B0B-47B3-A00C-C121CBF43299}"/>
                </a:ext>
              </a:extLst>
            </p:cNvPr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808;p18">
              <a:extLst>
                <a:ext uri="{FF2B5EF4-FFF2-40B4-BE49-F238E27FC236}">
                  <a16:creationId xmlns:a16="http://schemas.microsoft.com/office/drawing/2014/main" id="{CFD47F4D-0864-4497-A5BC-FEE891128AA7}"/>
                </a:ext>
              </a:extLst>
            </p:cNvPr>
            <p:cNvSpPr/>
            <p:nvPr/>
          </p:nvSpPr>
          <p:spPr>
            <a:xfrm>
              <a:off x="4129822" y="1856041"/>
              <a:ext cx="585717" cy="291751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809;p18">
              <a:extLst>
                <a:ext uri="{FF2B5EF4-FFF2-40B4-BE49-F238E27FC236}">
                  <a16:creationId xmlns:a16="http://schemas.microsoft.com/office/drawing/2014/main" id="{D8F5951A-BD65-4C68-AE4A-D9C4960ECB62}"/>
                </a:ext>
              </a:extLst>
            </p:cNvPr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810;p18">
              <a:extLst>
                <a:ext uri="{FF2B5EF4-FFF2-40B4-BE49-F238E27FC236}">
                  <a16:creationId xmlns:a16="http://schemas.microsoft.com/office/drawing/2014/main" id="{6614489D-E8FD-4F2D-A96D-B702AB563973}"/>
                </a:ext>
              </a:extLst>
            </p:cNvPr>
            <p:cNvSpPr/>
            <p:nvPr/>
          </p:nvSpPr>
          <p:spPr>
            <a:xfrm>
              <a:off x="4066052" y="1720024"/>
              <a:ext cx="713163" cy="355662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811;p18">
              <a:extLst>
                <a:ext uri="{FF2B5EF4-FFF2-40B4-BE49-F238E27FC236}">
                  <a16:creationId xmlns:a16="http://schemas.microsoft.com/office/drawing/2014/main" id="{625982DB-122D-4A17-86E1-10BE4CA97F16}"/>
                </a:ext>
              </a:extLst>
            </p:cNvPr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812;p18">
              <a:extLst>
                <a:ext uri="{FF2B5EF4-FFF2-40B4-BE49-F238E27FC236}">
                  <a16:creationId xmlns:a16="http://schemas.microsoft.com/office/drawing/2014/main" id="{48A24434-E6A1-47DD-AE73-92CE09B2976A}"/>
                </a:ext>
              </a:extLst>
            </p:cNvPr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813;p18">
              <a:extLst>
                <a:ext uri="{FF2B5EF4-FFF2-40B4-BE49-F238E27FC236}">
                  <a16:creationId xmlns:a16="http://schemas.microsoft.com/office/drawing/2014/main" id="{DD9103DA-231D-49DF-81BA-561DB9B4FBAD}"/>
                </a:ext>
              </a:extLst>
            </p:cNvPr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814;p18">
              <a:extLst>
                <a:ext uri="{FF2B5EF4-FFF2-40B4-BE49-F238E27FC236}">
                  <a16:creationId xmlns:a16="http://schemas.microsoft.com/office/drawing/2014/main" id="{BB94908B-A5AE-4694-AC6E-9B02E816EE8F}"/>
                </a:ext>
              </a:extLst>
            </p:cNvPr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815;p18">
              <a:extLst>
                <a:ext uri="{FF2B5EF4-FFF2-40B4-BE49-F238E27FC236}">
                  <a16:creationId xmlns:a16="http://schemas.microsoft.com/office/drawing/2014/main" id="{27D26F01-5833-43CD-AE29-209C211AEA63}"/>
                </a:ext>
              </a:extLst>
            </p:cNvPr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816;p18">
              <a:extLst>
                <a:ext uri="{FF2B5EF4-FFF2-40B4-BE49-F238E27FC236}">
                  <a16:creationId xmlns:a16="http://schemas.microsoft.com/office/drawing/2014/main" id="{E0D70BF4-A10E-48A6-BCDD-F36943293C5B}"/>
                </a:ext>
              </a:extLst>
            </p:cNvPr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817;p18">
              <a:extLst>
                <a:ext uri="{FF2B5EF4-FFF2-40B4-BE49-F238E27FC236}">
                  <a16:creationId xmlns:a16="http://schemas.microsoft.com/office/drawing/2014/main" id="{62D20947-8D50-4965-AD0B-7C3CE8C47604}"/>
                </a:ext>
              </a:extLst>
            </p:cNvPr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818;p18">
              <a:extLst>
                <a:ext uri="{FF2B5EF4-FFF2-40B4-BE49-F238E27FC236}">
                  <a16:creationId xmlns:a16="http://schemas.microsoft.com/office/drawing/2014/main" id="{F37A3C26-F5DA-4725-9215-960E37409DD1}"/>
                </a:ext>
              </a:extLst>
            </p:cNvPr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5" name="Google Shape;819;p18">
              <a:extLst>
                <a:ext uri="{FF2B5EF4-FFF2-40B4-BE49-F238E27FC236}">
                  <a16:creationId xmlns:a16="http://schemas.microsoft.com/office/drawing/2014/main" id="{1A782BD1-FB96-4CF7-9D86-719EC412060E}"/>
                </a:ext>
              </a:extLst>
            </p:cNvPr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240" name="Google Shape;820;p18">
                <a:extLst>
                  <a:ext uri="{FF2B5EF4-FFF2-40B4-BE49-F238E27FC236}">
                    <a16:creationId xmlns:a16="http://schemas.microsoft.com/office/drawing/2014/main" id="{DCA6F4A9-3B1B-4F5C-9DF9-9F3A77662703}"/>
                  </a:ext>
                </a:extLst>
              </p:cNvPr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821;p18">
                <a:extLst>
                  <a:ext uri="{FF2B5EF4-FFF2-40B4-BE49-F238E27FC236}">
                    <a16:creationId xmlns:a16="http://schemas.microsoft.com/office/drawing/2014/main" id="{622855D4-964A-441F-A2BF-C4FAFC25F98B}"/>
                  </a:ext>
                </a:extLst>
              </p:cNvPr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822;p18">
                <a:extLst>
                  <a:ext uri="{FF2B5EF4-FFF2-40B4-BE49-F238E27FC236}">
                    <a16:creationId xmlns:a16="http://schemas.microsoft.com/office/drawing/2014/main" id="{1F76CCBA-F923-471D-8AFB-5D8B61C52C62}"/>
                  </a:ext>
                </a:extLst>
              </p:cNvPr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823;p18">
                <a:extLst>
                  <a:ext uri="{FF2B5EF4-FFF2-40B4-BE49-F238E27FC236}">
                    <a16:creationId xmlns:a16="http://schemas.microsoft.com/office/drawing/2014/main" id="{886A4418-8D5B-46A1-A25D-691773F72E33}"/>
                  </a:ext>
                </a:extLst>
              </p:cNvPr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824;p18">
                <a:extLst>
                  <a:ext uri="{FF2B5EF4-FFF2-40B4-BE49-F238E27FC236}">
                    <a16:creationId xmlns:a16="http://schemas.microsoft.com/office/drawing/2014/main" id="{86DB3664-10AE-4D2F-8576-63FE607381E8}"/>
                  </a:ext>
                </a:extLst>
              </p:cNvPr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825;p18">
                <a:extLst>
                  <a:ext uri="{FF2B5EF4-FFF2-40B4-BE49-F238E27FC236}">
                    <a16:creationId xmlns:a16="http://schemas.microsoft.com/office/drawing/2014/main" id="{7EE0FDE4-7806-4E84-9F77-AA1A8FBF6F92}"/>
                  </a:ext>
                </a:extLst>
              </p:cNvPr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826;p18">
                <a:extLst>
                  <a:ext uri="{FF2B5EF4-FFF2-40B4-BE49-F238E27FC236}">
                    <a16:creationId xmlns:a16="http://schemas.microsoft.com/office/drawing/2014/main" id="{58C97F0D-5152-48B9-9E27-0AD6AF20F675}"/>
                  </a:ext>
                </a:extLst>
              </p:cNvPr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827;p18">
                <a:extLst>
                  <a:ext uri="{FF2B5EF4-FFF2-40B4-BE49-F238E27FC236}">
                    <a16:creationId xmlns:a16="http://schemas.microsoft.com/office/drawing/2014/main" id="{1CD6986D-E813-431F-8815-6145EC585D49}"/>
                  </a:ext>
                </a:extLst>
              </p:cNvPr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828;p18">
                <a:extLst>
                  <a:ext uri="{FF2B5EF4-FFF2-40B4-BE49-F238E27FC236}">
                    <a16:creationId xmlns:a16="http://schemas.microsoft.com/office/drawing/2014/main" id="{F2B46E87-A326-4E8C-9758-3D3628FC5C23}"/>
                  </a:ext>
                </a:extLst>
              </p:cNvPr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6" name="Google Shape;829;p18">
              <a:extLst>
                <a:ext uri="{FF2B5EF4-FFF2-40B4-BE49-F238E27FC236}">
                  <a16:creationId xmlns:a16="http://schemas.microsoft.com/office/drawing/2014/main" id="{07E19E49-2D2B-488E-A5AC-0105E08CAFE3}"/>
                </a:ext>
              </a:extLst>
            </p:cNvPr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235" name="Google Shape;830;p18">
                <a:extLst>
                  <a:ext uri="{FF2B5EF4-FFF2-40B4-BE49-F238E27FC236}">
                    <a16:creationId xmlns:a16="http://schemas.microsoft.com/office/drawing/2014/main" id="{43C847DB-19A7-4DAC-8842-6E0DDA0057B9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831;p18">
                <a:extLst>
                  <a:ext uri="{FF2B5EF4-FFF2-40B4-BE49-F238E27FC236}">
                    <a16:creationId xmlns:a16="http://schemas.microsoft.com/office/drawing/2014/main" id="{59A43773-1F0D-4D41-8A46-8760587489E3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832;p18">
                <a:extLst>
                  <a:ext uri="{FF2B5EF4-FFF2-40B4-BE49-F238E27FC236}">
                    <a16:creationId xmlns:a16="http://schemas.microsoft.com/office/drawing/2014/main" id="{3C85EA7D-38B0-4A7E-9AAB-AF21AFAE45F5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833;p18">
                <a:extLst>
                  <a:ext uri="{FF2B5EF4-FFF2-40B4-BE49-F238E27FC236}">
                    <a16:creationId xmlns:a16="http://schemas.microsoft.com/office/drawing/2014/main" id="{9BD145E9-D6EC-4622-A29B-87C960126AAE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834;p18">
                <a:extLst>
                  <a:ext uri="{FF2B5EF4-FFF2-40B4-BE49-F238E27FC236}">
                    <a16:creationId xmlns:a16="http://schemas.microsoft.com/office/drawing/2014/main" id="{1BBCE3EE-1FE8-40B3-8865-611E6A7F6189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7" name="Google Shape;835;p18">
              <a:extLst>
                <a:ext uri="{FF2B5EF4-FFF2-40B4-BE49-F238E27FC236}">
                  <a16:creationId xmlns:a16="http://schemas.microsoft.com/office/drawing/2014/main" id="{93E38A4D-512A-4B4A-A444-669914027C99}"/>
                </a:ext>
              </a:extLst>
            </p:cNvPr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836;p18">
              <a:extLst>
                <a:ext uri="{FF2B5EF4-FFF2-40B4-BE49-F238E27FC236}">
                  <a16:creationId xmlns:a16="http://schemas.microsoft.com/office/drawing/2014/main" id="{FC7BB3A5-7349-4084-9C3A-9A6F032532ED}"/>
                </a:ext>
              </a:extLst>
            </p:cNvPr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837;p18">
              <a:extLst>
                <a:ext uri="{FF2B5EF4-FFF2-40B4-BE49-F238E27FC236}">
                  <a16:creationId xmlns:a16="http://schemas.microsoft.com/office/drawing/2014/main" id="{89B7590A-CD16-481E-B8D8-FED2395A34A8}"/>
                </a:ext>
              </a:extLst>
            </p:cNvPr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838;p18">
              <a:extLst>
                <a:ext uri="{FF2B5EF4-FFF2-40B4-BE49-F238E27FC236}">
                  <a16:creationId xmlns:a16="http://schemas.microsoft.com/office/drawing/2014/main" id="{4FAC612E-B55E-4FAC-8B96-CBEC33E920D3}"/>
                </a:ext>
              </a:extLst>
            </p:cNvPr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839;p18">
              <a:extLst>
                <a:ext uri="{FF2B5EF4-FFF2-40B4-BE49-F238E27FC236}">
                  <a16:creationId xmlns:a16="http://schemas.microsoft.com/office/drawing/2014/main" id="{C18A3F99-0ECF-4A9E-9DA1-C3D92037F2AA}"/>
                </a:ext>
              </a:extLst>
            </p:cNvPr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840;p18">
              <a:extLst>
                <a:ext uri="{FF2B5EF4-FFF2-40B4-BE49-F238E27FC236}">
                  <a16:creationId xmlns:a16="http://schemas.microsoft.com/office/drawing/2014/main" id="{05C39F74-FEF1-4908-B98E-A25CE7F36985}"/>
                </a:ext>
              </a:extLst>
            </p:cNvPr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841;p18">
              <a:extLst>
                <a:ext uri="{FF2B5EF4-FFF2-40B4-BE49-F238E27FC236}">
                  <a16:creationId xmlns:a16="http://schemas.microsoft.com/office/drawing/2014/main" id="{78350457-43A6-4CD9-BC4C-19758653B2C9}"/>
                </a:ext>
              </a:extLst>
            </p:cNvPr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842;p18">
              <a:extLst>
                <a:ext uri="{FF2B5EF4-FFF2-40B4-BE49-F238E27FC236}">
                  <a16:creationId xmlns:a16="http://schemas.microsoft.com/office/drawing/2014/main" id="{142F46A7-CB20-48D8-B350-62F41BDDBA01}"/>
                </a:ext>
              </a:extLst>
            </p:cNvPr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843;p18">
              <a:extLst>
                <a:ext uri="{FF2B5EF4-FFF2-40B4-BE49-F238E27FC236}">
                  <a16:creationId xmlns:a16="http://schemas.microsoft.com/office/drawing/2014/main" id="{6234ABA8-A394-4134-999C-DB8F2CAC51E7}"/>
                </a:ext>
              </a:extLst>
            </p:cNvPr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844;p18">
              <a:extLst>
                <a:ext uri="{FF2B5EF4-FFF2-40B4-BE49-F238E27FC236}">
                  <a16:creationId xmlns:a16="http://schemas.microsoft.com/office/drawing/2014/main" id="{19E2BAB0-1B24-4E6F-97B5-531774D96612}"/>
                </a:ext>
              </a:extLst>
            </p:cNvPr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845;p18">
              <a:extLst>
                <a:ext uri="{FF2B5EF4-FFF2-40B4-BE49-F238E27FC236}">
                  <a16:creationId xmlns:a16="http://schemas.microsoft.com/office/drawing/2014/main" id="{E36B8365-43C2-4E3D-8CAC-7D602D12CB3A}"/>
                </a:ext>
              </a:extLst>
            </p:cNvPr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846;p18">
              <a:extLst>
                <a:ext uri="{FF2B5EF4-FFF2-40B4-BE49-F238E27FC236}">
                  <a16:creationId xmlns:a16="http://schemas.microsoft.com/office/drawing/2014/main" id="{E175B087-9979-4CE2-B56F-A203873E5B77}"/>
                </a:ext>
              </a:extLst>
            </p:cNvPr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847;p18">
              <a:extLst>
                <a:ext uri="{FF2B5EF4-FFF2-40B4-BE49-F238E27FC236}">
                  <a16:creationId xmlns:a16="http://schemas.microsoft.com/office/drawing/2014/main" id="{B4F63B87-6153-44B5-94EB-E17D2543935D}"/>
                </a:ext>
              </a:extLst>
            </p:cNvPr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848;p18">
              <a:extLst>
                <a:ext uri="{FF2B5EF4-FFF2-40B4-BE49-F238E27FC236}">
                  <a16:creationId xmlns:a16="http://schemas.microsoft.com/office/drawing/2014/main" id="{072AB2FA-3527-4827-9721-F24A1ADC3E9D}"/>
                </a:ext>
              </a:extLst>
            </p:cNvPr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849;p18">
              <a:extLst>
                <a:ext uri="{FF2B5EF4-FFF2-40B4-BE49-F238E27FC236}">
                  <a16:creationId xmlns:a16="http://schemas.microsoft.com/office/drawing/2014/main" id="{E8E348C2-7903-4A83-81CF-E41DD60FA441}"/>
                </a:ext>
              </a:extLst>
            </p:cNvPr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850;p18">
              <a:extLst>
                <a:ext uri="{FF2B5EF4-FFF2-40B4-BE49-F238E27FC236}">
                  <a16:creationId xmlns:a16="http://schemas.microsoft.com/office/drawing/2014/main" id="{5AC4E9FE-894D-48E8-9B08-CB277FEEF5EE}"/>
                </a:ext>
              </a:extLst>
            </p:cNvPr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851;p18">
              <a:extLst>
                <a:ext uri="{FF2B5EF4-FFF2-40B4-BE49-F238E27FC236}">
                  <a16:creationId xmlns:a16="http://schemas.microsoft.com/office/drawing/2014/main" id="{B1D8E20D-63C2-4FB9-8F83-B5B3DF2AD3DE}"/>
                </a:ext>
              </a:extLst>
            </p:cNvPr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852;p18">
              <a:extLst>
                <a:ext uri="{FF2B5EF4-FFF2-40B4-BE49-F238E27FC236}">
                  <a16:creationId xmlns:a16="http://schemas.microsoft.com/office/drawing/2014/main" id="{33A00407-6C81-4373-96D4-4BC78B560EED}"/>
                </a:ext>
              </a:extLst>
            </p:cNvPr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1E2A7DD-C926-4C2E-8187-4E4ED6B5FB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608587"/>
              </p:ext>
            </p:extLst>
          </p:nvPr>
        </p:nvGraphicFramePr>
        <p:xfrm>
          <a:off x="1849941" y="5278756"/>
          <a:ext cx="2660965" cy="50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193">
                  <a:extLst>
                    <a:ext uri="{9D8B030D-6E8A-4147-A177-3AD203B41FA5}">
                      <a16:colId xmlns:a16="http://schemas.microsoft.com/office/drawing/2014/main" val="1020352464"/>
                    </a:ext>
                  </a:extLst>
                </a:gridCol>
                <a:gridCol w="532193">
                  <a:extLst>
                    <a:ext uri="{9D8B030D-6E8A-4147-A177-3AD203B41FA5}">
                      <a16:colId xmlns:a16="http://schemas.microsoft.com/office/drawing/2014/main" val="4008488178"/>
                    </a:ext>
                  </a:extLst>
                </a:gridCol>
                <a:gridCol w="532193">
                  <a:extLst>
                    <a:ext uri="{9D8B030D-6E8A-4147-A177-3AD203B41FA5}">
                      <a16:colId xmlns:a16="http://schemas.microsoft.com/office/drawing/2014/main" val="140298618"/>
                    </a:ext>
                  </a:extLst>
                </a:gridCol>
                <a:gridCol w="532193">
                  <a:extLst>
                    <a:ext uri="{9D8B030D-6E8A-4147-A177-3AD203B41FA5}">
                      <a16:colId xmlns:a16="http://schemas.microsoft.com/office/drawing/2014/main" val="303117173"/>
                    </a:ext>
                  </a:extLst>
                </a:gridCol>
                <a:gridCol w="532193">
                  <a:extLst>
                    <a:ext uri="{9D8B030D-6E8A-4147-A177-3AD203B41FA5}">
                      <a16:colId xmlns:a16="http://schemas.microsoft.com/office/drawing/2014/main" val="167613310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074802"/>
                  </a:ext>
                </a:extLst>
              </a:tr>
            </a:tbl>
          </a:graphicData>
        </a:graphic>
      </p:graphicFrame>
      <p:graphicFrame>
        <p:nvGraphicFramePr>
          <p:cNvPr id="249" name="Table 248">
            <a:extLst>
              <a:ext uri="{FF2B5EF4-FFF2-40B4-BE49-F238E27FC236}">
                <a16:creationId xmlns:a16="http://schemas.microsoft.com/office/drawing/2014/main" id="{93D651D2-2DE9-4377-9C31-CEF4DE23D4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8122383"/>
              </p:ext>
            </p:extLst>
          </p:nvPr>
        </p:nvGraphicFramePr>
        <p:xfrm>
          <a:off x="1318874" y="4044309"/>
          <a:ext cx="4789737" cy="50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193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532193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532193">
                  <a:extLst>
                    <a:ext uri="{9D8B030D-6E8A-4147-A177-3AD203B41FA5}">
                      <a16:colId xmlns:a16="http://schemas.microsoft.com/office/drawing/2014/main" val="335797602"/>
                    </a:ext>
                  </a:extLst>
                </a:gridCol>
                <a:gridCol w="532193">
                  <a:extLst>
                    <a:ext uri="{9D8B030D-6E8A-4147-A177-3AD203B41FA5}">
                      <a16:colId xmlns:a16="http://schemas.microsoft.com/office/drawing/2014/main" val="1836478132"/>
                    </a:ext>
                  </a:extLst>
                </a:gridCol>
                <a:gridCol w="532193">
                  <a:extLst>
                    <a:ext uri="{9D8B030D-6E8A-4147-A177-3AD203B41FA5}">
                      <a16:colId xmlns:a16="http://schemas.microsoft.com/office/drawing/2014/main" val="3345251419"/>
                    </a:ext>
                  </a:extLst>
                </a:gridCol>
                <a:gridCol w="532193">
                  <a:extLst>
                    <a:ext uri="{9D8B030D-6E8A-4147-A177-3AD203B41FA5}">
                      <a16:colId xmlns:a16="http://schemas.microsoft.com/office/drawing/2014/main" val="2049628909"/>
                    </a:ext>
                  </a:extLst>
                </a:gridCol>
                <a:gridCol w="532193">
                  <a:extLst>
                    <a:ext uri="{9D8B030D-6E8A-4147-A177-3AD203B41FA5}">
                      <a16:colId xmlns:a16="http://schemas.microsoft.com/office/drawing/2014/main" val="3289534891"/>
                    </a:ext>
                  </a:extLst>
                </a:gridCol>
                <a:gridCol w="532193">
                  <a:extLst>
                    <a:ext uri="{9D8B030D-6E8A-4147-A177-3AD203B41FA5}">
                      <a16:colId xmlns:a16="http://schemas.microsoft.com/office/drawing/2014/main" val="3647325716"/>
                    </a:ext>
                  </a:extLst>
                </a:gridCol>
                <a:gridCol w="532193">
                  <a:extLst>
                    <a:ext uri="{9D8B030D-6E8A-4147-A177-3AD203B41FA5}">
                      <a16:colId xmlns:a16="http://schemas.microsoft.com/office/drawing/2014/main" val="515994225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90BFB0D-F4AB-45EF-B477-C00B474B2875}"/>
              </a:ext>
            </a:extLst>
          </p:cNvPr>
          <p:cNvSpPr txBox="1"/>
          <p:nvPr/>
        </p:nvSpPr>
        <p:spPr>
          <a:xfrm>
            <a:off x="719414" y="4067458"/>
            <a:ext cx="415498" cy="475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endParaRPr lang="vi-VN" sz="24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1140D6BD-70D8-4506-B7C4-8EB7BA246853}"/>
              </a:ext>
            </a:extLst>
          </p:cNvPr>
          <p:cNvSpPr txBox="1"/>
          <p:nvPr/>
        </p:nvSpPr>
        <p:spPr>
          <a:xfrm>
            <a:off x="745343" y="5293166"/>
            <a:ext cx="362600" cy="475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</a:t>
            </a:r>
            <a:endParaRPr lang="vi-VN" sz="24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6335966-EB93-490F-B651-8E85811200C8}"/>
              </a:ext>
            </a:extLst>
          </p:cNvPr>
          <p:cNvSpPr/>
          <p:nvPr/>
        </p:nvSpPr>
        <p:spPr>
          <a:xfrm rot="16200000">
            <a:off x="3661276" y="2239119"/>
            <a:ext cx="104933" cy="47897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 sz="2489"/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2D2DCA7D-1FE6-45D3-ADD8-0B6160C7795E}"/>
              </a:ext>
            </a:extLst>
          </p:cNvPr>
          <p:cNvSpPr txBox="1"/>
          <p:nvPr/>
        </p:nvSpPr>
        <p:spPr>
          <a:xfrm>
            <a:off x="3504068" y="4596424"/>
            <a:ext cx="364202" cy="475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endParaRPr lang="vi-VN" sz="24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58" name="Left Brace 257">
            <a:extLst>
              <a:ext uri="{FF2B5EF4-FFF2-40B4-BE49-F238E27FC236}">
                <a16:creationId xmlns:a16="http://schemas.microsoft.com/office/drawing/2014/main" id="{671D6C50-479C-4A4A-95CE-4D41E0193A59}"/>
              </a:ext>
            </a:extLst>
          </p:cNvPr>
          <p:cNvSpPr/>
          <p:nvPr/>
        </p:nvSpPr>
        <p:spPr>
          <a:xfrm rot="16200000">
            <a:off x="3120744" y="4558694"/>
            <a:ext cx="119357" cy="266096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 sz="2489"/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63381F29-455E-4A7B-A9C3-5CF5BC6CD649}"/>
              </a:ext>
            </a:extLst>
          </p:cNvPr>
          <p:cNvSpPr txBox="1"/>
          <p:nvPr/>
        </p:nvSpPr>
        <p:spPr>
          <a:xfrm>
            <a:off x="2957310" y="5889177"/>
            <a:ext cx="445956" cy="475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vi-VN" sz="24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6F8EA68-E7BD-4CCF-83B8-E153504955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783496"/>
              </p:ext>
            </p:extLst>
          </p:nvPr>
        </p:nvGraphicFramePr>
        <p:xfrm>
          <a:off x="1849806" y="4044309"/>
          <a:ext cx="2660965" cy="50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193">
                  <a:extLst>
                    <a:ext uri="{9D8B030D-6E8A-4147-A177-3AD203B41FA5}">
                      <a16:colId xmlns:a16="http://schemas.microsoft.com/office/drawing/2014/main" val="398013562"/>
                    </a:ext>
                  </a:extLst>
                </a:gridCol>
                <a:gridCol w="532193">
                  <a:extLst>
                    <a:ext uri="{9D8B030D-6E8A-4147-A177-3AD203B41FA5}">
                      <a16:colId xmlns:a16="http://schemas.microsoft.com/office/drawing/2014/main" val="1813298669"/>
                    </a:ext>
                  </a:extLst>
                </a:gridCol>
                <a:gridCol w="532193">
                  <a:extLst>
                    <a:ext uri="{9D8B030D-6E8A-4147-A177-3AD203B41FA5}">
                      <a16:colId xmlns:a16="http://schemas.microsoft.com/office/drawing/2014/main" val="648938012"/>
                    </a:ext>
                  </a:extLst>
                </a:gridCol>
                <a:gridCol w="532193">
                  <a:extLst>
                    <a:ext uri="{9D8B030D-6E8A-4147-A177-3AD203B41FA5}">
                      <a16:colId xmlns:a16="http://schemas.microsoft.com/office/drawing/2014/main" val="2219960806"/>
                    </a:ext>
                  </a:extLst>
                </a:gridCol>
                <a:gridCol w="532193">
                  <a:extLst>
                    <a:ext uri="{9D8B030D-6E8A-4147-A177-3AD203B41FA5}">
                      <a16:colId xmlns:a16="http://schemas.microsoft.com/office/drawing/2014/main" val="2799571796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756855"/>
                  </a:ext>
                </a:extLst>
              </a:tr>
            </a:tbl>
          </a:graphicData>
        </a:graphic>
      </p:graphicFrame>
      <p:graphicFrame>
        <p:nvGraphicFramePr>
          <p:cNvPr id="262" name="Table 261">
            <a:extLst>
              <a:ext uri="{FF2B5EF4-FFF2-40B4-BE49-F238E27FC236}">
                <a16:creationId xmlns:a16="http://schemas.microsoft.com/office/drawing/2014/main" id="{75F68FA6-5CCB-4C87-8022-E79002FC4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170982"/>
              </p:ext>
            </p:extLst>
          </p:nvPr>
        </p:nvGraphicFramePr>
        <p:xfrm>
          <a:off x="1849806" y="5278755"/>
          <a:ext cx="2660965" cy="50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193">
                  <a:extLst>
                    <a:ext uri="{9D8B030D-6E8A-4147-A177-3AD203B41FA5}">
                      <a16:colId xmlns:a16="http://schemas.microsoft.com/office/drawing/2014/main" val="398013562"/>
                    </a:ext>
                  </a:extLst>
                </a:gridCol>
                <a:gridCol w="532193">
                  <a:extLst>
                    <a:ext uri="{9D8B030D-6E8A-4147-A177-3AD203B41FA5}">
                      <a16:colId xmlns:a16="http://schemas.microsoft.com/office/drawing/2014/main" val="1813298669"/>
                    </a:ext>
                  </a:extLst>
                </a:gridCol>
                <a:gridCol w="532193">
                  <a:extLst>
                    <a:ext uri="{9D8B030D-6E8A-4147-A177-3AD203B41FA5}">
                      <a16:colId xmlns:a16="http://schemas.microsoft.com/office/drawing/2014/main" val="648938012"/>
                    </a:ext>
                  </a:extLst>
                </a:gridCol>
                <a:gridCol w="532193">
                  <a:extLst>
                    <a:ext uri="{9D8B030D-6E8A-4147-A177-3AD203B41FA5}">
                      <a16:colId xmlns:a16="http://schemas.microsoft.com/office/drawing/2014/main" val="2219960806"/>
                    </a:ext>
                  </a:extLst>
                </a:gridCol>
                <a:gridCol w="532193">
                  <a:extLst>
                    <a:ext uri="{9D8B030D-6E8A-4147-A177-3AD203B41FA5}">
                      <a16:colId xmlns:a16="http://schemas.microsoft.com/office/drawing/2014/main" val="2799571796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756855"/>
                  </a:ext>
                </a:extLst>
              </a:tr>
            </a:tbl>
          </a:graphicData>
        </a:graphic>
      </p:graphicFrame>
      <p:sp>
        <p:nvSpPr>
          <p:cNvPr id="263" name="TextBox 262">
            <a:extLst>
              <a:ext uri="{FF2B5EF4-FFF2-40B4-BE49-F238E27FC236}">
                <a16:creationId xmlns:a16="http://schemas.microsoft.com/office/drawing/2014/main" id="{0F76F057-278E-44D2-AA35-6F167553D65F}"/>
              </a:ext>
            </a:extLst>
          </p:cNvPr>
          <p:cNvSpPr txBox="1"/>
          <p:nvPr/>
        </p:nvSpPr>
        <p:spPr>
          <a:xfrm>
            <a:off x="1868980" y="3728904"/>
            <a:ext cx="247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endParaRPr lang="vi-VN" sz="16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4DF893C7-0190-4CDE-93E9-CD3F47C9D892}"/>
              </a:ext>
            </a:extLst>
          </p:cNvPr>
          <p:cNvSpPr txBox="1"/>
          <p:nvPr/>
        </p:nvSpPr>
        <p:spPr>
          <a:xfrm>
            <a:off x="3960415" y="3728904"/>
            <a:ext cx="1045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 + m - 1</a:t>
            </a:r>
            <a:endParaRPr lang="vi-VN" sz="16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935FAEB3-6CDF-4D29-928D-671C3F31628D}"/>
              </a:ext>
            </a:extLst>
          </p:cNvPr>
          <p:cNvSpPr txBox="1"/>
          <p:nvPr/>
        </p:nvSpPr>
        <p:spPr>
          <a:xfrm>
            <a:off x="1848885" y="496534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endParaRPr lang="vi-VN" sz="16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17F0D2E0-F161-485A-9580-E8E327FEED48}"/>
              </a:ext>
            </a:extLst>
          </p:cNvPr>
          <p:cNvSpPr txBox="1"/>
          <p:nvPr/>
        </p:nvSpPr>
        <p:spPr>
          <a:xfrm>
            <a:off x="4136423" y="4969235"/>
            <a:ext cx="352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vi-VN" sz="16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3" grpId="0"/>
      <p:bldP spid="8" grpId="0" animBg="1"/>
      <p:bldP spid="257" grpId="0"/>
      <p:bldP spid="258" grpId="0" animBg="1"/>
      <p:bldP spid="259" grpId="0"/>
      <p:bldP spid="263" grpId="0"/>
      <p:bldP spid="264" grpId="0"/>
      <p:bldP spid="265" grpId="0"/>
      <p:bldP spid="26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784946-CEC0-43DA-9D53-CCD55DDDF0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765B2E-E898-45C3-B086-5EA5F0D06B30}"/>
              </a:ext>
            </a:extLst>
          </p:cNvPr>
          <p:cNvSpPr txBox="1"/>
          <p:nvPr/>
        </p:nvSpPr>
        <p:spPr>
          <a:xfrm>
            <a:off x="1122325" y="946004"/>
            <a:ext cx="2275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Example:</a:t>
            </a:r>
            <a:endParaRPr lang="vi-VN" sz="24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026A7C4C-FF88-4025-AA48-26AB8F8F31D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190242" y="945510"/>
            <a:ext cx="4243753" cy="189128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vert="horz" wrap="square" lIns="0" tIns="0" rIns="0" bIns="8464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Input: txt[] = "AABAACAADAABAABA" </a:t>
            </a:r>
          </a:p>
          <a:p>
            <a:pPr defTabSz="12191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>
                <a:latin typeface="Consolas" panose="020B0609020204030204" pitchFamily="49" charset="0"/>
              </a:rPr>
              <a:t>       </a:t>
            </a:r>
            <a:r>
              <a:rPr lang="en-US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pat[] = "AABA" </a:t>
            </a:r>
          </a:p>
          <a:p>
            <a:pPr defTabSz="12191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Output: Pattern found at index 0 </a:t>
            </a:r>
          </a:p>
          <a:p>
            <a:pPr defTabSz="12191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        Pattern found at index 9 </a:t>
            </a:r>
          </a:p>
          <a:p>
            <a:pPr defTabSz="12191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        Pattern found at index 12</a:t>
            </a:r>
            <a:r>
              <a:rPr lang="en-US" altLang="en-US" sz="1600">
                <a:solidFill>
                  <a:schemeClr val="tx1"/>
                </a:solidFill>
              </a:rPr>
              <a:t> </a:t>
            </a:r>
            <a:endParaRPr lang="en-US" altLang="en-US" sz="16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42F4DA4-E90B-4497-A62A-70AED255CE4C}"/>
              </a:ext>
            </a:extLst>
          </p:cNvPr>
          <p:cNvGraphicFramePr>
            <a:graphicFrameLocks/>
          </p:cNvGraphicFramePr>
          <p:nvPr/>
        </p:nvGraphicFramePr>
        <p:xfrm>
          <a:off x="1294809" y="3254788"/>
          <a:ext cx="9753600" cy="121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57976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83647813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452514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4962890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28953489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64732571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51599422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7284061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8025842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852898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93504765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3894567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24027903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884348073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5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6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7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8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9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10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11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12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13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14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15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04125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D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DCE2751A-0A8A-4EBA-8F6C-C79CEEF641F0}"/>
              </a:ext>
            </a:extLst>
          </p:cNvPr>
          <p:cNvGraphicFramePr>
            <a:graphicFrameLocks noGrp="1"/>
          </p:cNvGraphicFramePr>
          <p:nvPr/>
        </p:nvGraphicFramePr>
        <p:xfrm>
          <a:off x="8608523" y="3863452"/>
          <a:ext cx="2438400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97979418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5818564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2606971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19507929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42725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9D15808F-FBE2-4F35-81AD-0018BBA563C2}"/>
              </a:ext>
            </a:extLst>
          </p:cNvPr>
          <p:cNvGraphicFramePr>
            <a:graphicFrameLocks noGrp="1"/>
          </p:cNvGraphicFramePr>
          <p:nvPr/>
        </p:nvGraphicFramePr>
        <p:xfrm>
          <a:off x="1294809" y="3864232"/>
          <a:ext cx="2438400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97979418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5818564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2606971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19507929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42725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749B897A-36C9-42B4-97A1-5C9A4C47B618}"/>
              </a:ext>
            </a:extLst>
          </p:cNvPr>
          <p:cNvGraphicFramePr>
            <a:graphicFrameLocks noGrp="1"/>
          </p:cNvGraphicFramePr>
          <p:nvPr/>
        </p:nvGraphicFramePr>
        <p:xfrm>
          <a:off x="6776253" y="3863920"/>
          <a:ext cx="2438400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97979418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5818564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2606971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19507929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42725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F02217E8-19B3-4D74-936E-83E5914B0E07}"/>
              </a:ext>
            </a:extLst>
          </p:cNvPr>
          <p:cNvGraphicFramePr>
            <a:graphicFrameLocks noGrp="1"/>
          </p:cNvGraphicFramePr>
          <p:nvPr/>
        </p:nvGraphicFramePr>
        <p:xfrm>
          <a:off x="1294809" y="4482081"/>
          <a:ext cx="2438400" cy="121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18370736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604496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02240229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75341095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28018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1976601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2000D684-5E4B-4CBF-9220-2965A8DBB466}"/>
              </a:ext>
            </a:extLst>
          </p:cNvPr>
          <p:cNvGraphicFramePr>
            <a:graphicFrameLocks noGrp="1"/>
          </p:cNvGraphicFramePr>
          <p:nvPr/>
        </p:nvGraphicFramePr>
        <p:xfrm>
          <a:off x="8606540" y="3256755"/>
          <a:ext cx="609600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909322181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12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0764771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3C308C30-6FCF-44D8-A9C6-59EBE8075D10}"/>
              </a:ext>
            </a:extLst>
          </p:cNvPr>
          <p:cNvGraphicFramePr>
            <a:graphicFrameLocks noGrp="1"/>
          </p:cNvGraphicFramePr>
          <p:nvPr/>
        </p:nvGraphicFramePr>
        <p:xfrm>
          <a:off x="1293323" y="3250585"/>
          <a:ext cx="609600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909322181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0764771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62BBC6FD-0EAE-476F-B500-DED0D8470729}"/>
              </a:ext>
            </a:extLst>
          </p:cNvPr>
          <p:cNvGraphicFramePr>
            <a:graphicFrameLocks noGrp="1"/>
          </p:cNvGraphicFramePr>
          <p:nvPr/>
        </p:nvGraphicFramePr>
        <p:xfrm>
          <a:off x="6781209" y="3254788"/>
          <a:ext cx="609600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909322181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9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0764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790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allAtOnce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784946-CEC0-43DA-9D53-CCD55DDDF0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765B2E-E898-45C3-B086-5EA5F0D06B30}"/>
              </a:ext>
            </a:extLst>
          </p:cNvPr>
          <p:cNvSpPr txBox="1"/>
          <p:nvPr/>
        </p:nvSpPr>
        <p:spPr>
          <a:xfrm>
            <a:off x="1112873" y="944880"/>
            <a:ext cx="3244115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Naïve approach: </a:t>
            </a:r>
            <a:r>
              <a:rPr lang="en-US"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Brute Force</a:t>
            </a:r>
            <a:endParaRPr lang="vi-VN" sz="24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026A7C4C-FF88-4025-AA48-26AB8F8F31D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326205" y="945509"/>
            <a:ext cx="4243753" cy="189128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vert="horz" wrap="square" lIns="0" tIns="0" rIns="0" bIns="8464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Input: txt[] = "AABAACAADAABAABA" </a:t>
            </a:r>
          </a:p>
          <a:p>
            <a:pPr defTabSz="12191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>
                <a:latin typeface="Consolas" panose="020B0609020204030204" pitchFamily="49" charset="0"/>
              </a:rPr>
              <a:t>       </a:t>
            </a:r>
            <a:r>
              <a:rPr lang="en-US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pat[] = "AABA" </a:t>
            </a:r>
          </a:p>
          <a:p>
            <a:pPr defTabSz="12191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Output: Pattern found at index 0 </a:t>
            </a:r>
          </a:p>
          <a:p>
            <a:pPr defTabSz="12191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        Pattern found at index 9 </a:t>
            </a:r>
          </a:p>
          <a:p>
            <a:pPr defTabSz="12191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        Pattern found at index 12</a:t>
            </a:r>
            <a:r>
              <a:rPr lang="en-US" altLang="en-US" sz="1600">
                <a:solidFill>
                  <a:schemeClr val="tx1"/>
                </a:solidFill>
              </a:rPr>
              <a:t> </a:t>
            </a:r>
            <a:endParaRPr lang="en-US" altLang="en-US" sz="16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42F4DA4-E90B-4497-A62A-70AED255CE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133313"/>
              </p:ext>
            </p:extLst>
          </p:nvPr>
        </p:nvGraphicFramePr>
        <p:xfrm>
          <a:off x="1294809" y="3254788"/>
          <a:ext cx="9753600" cy="121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57976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83647813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452514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4962890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28953489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64732571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51599422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7284061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8025842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852898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93504765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3894567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24027903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884348073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5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6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7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8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9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10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11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12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13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14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15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04125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D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F02217E8-19B3-4D74-936E-83E5914B0E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995083"/>
              </p:ext>
            </p:extLst>
          </p:nvPr>
        </p:nvGraphicFramePr>
        <p:xfrm>
          <a:off x="1294809" y="4963133"/>
          <a:ext cx="2438400" cy="121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18370736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604496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02240229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75341095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28018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1976601"/>
                  </a:ext>
                </a:extLst>
              </a:tr>
            </a:tbl>
          </a:graphicData>
        </a:graphic>
      </p:graphicFrame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16CDDB39-851A-4D60-8C57-0008CEF5D8A1}"/>
              </a:ext>
            </a:extLst>
          </p:cNvPr>
          <p:cNvSpPr txBox="1">
            <a:spLocks/>
          </p:cNvSpPr>
          <p:nvPr/>
        </p:nvSpPr>
        <p:spPr>
          <a:xfrm>
            <a:off x="1143591" y="2996272"/>
            <a:ext cx="1905000" cy="487680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33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  <a:ea typeface="CMU Serif" panose="02000603000000000000" pitchFamily="2" charset="0"/>
                <a:cs typeface="CMU Serif" panose="02000603000000000000" pitchFamily="2" charset="0"/>
              </a:rPr>
              <a:t>txt → 16</a:t>
            </a:r>
          </a:p>
          <a:p>
            <a:pPr marL="0" indent="0">
              <a:buNone/>
            </a:pPr>
            <a:endParaRPr lang="vi-VN" sz="2133" b="1">
              <a:solidFill>
                <a:schemeClr val="tx2">
                  <a:lumMod val="1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0062E2F0-EBED-4FCE-8DE4-8546F819F75C}"/>
              </a:ext>
            </a:extLst>
          </p:cNvPr>
          <p:cNvSpPr txBox="1">
            <a:spLocks/>
          </p:cNvSpPr>
          <p:nvPr/>
        </p:nvSpPr>
        <p:spPr>
          <a:xfrm>
            <a:off x="1143591" y="4719293"/>
            <a:ext cx="2552700" cy="487680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33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  <a:ea typeface="CMU Serif" panose="02000603000000000000" pitchFamily="2" charset="0"/>
                <a:cs typeface="CMU Serif" panose="02000603000000000000" pitchFamily="2" charset="0"/>
              </a:rPr>
              <a:t>pattern → 4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9CB0411D-36C1-4653-96AA-0C0D3F4D8243}"/>
              </a:ext>
            </a:extLst>
          </p:cNvPr>
          <p:cNvSpPr/>
          <p:nvPr/>
        </p:nvSpPr>
        <p:spPr>
          <a:xfrm>
            <a:off x="5326204" y="5651035"/>
            <a:ext cx="1327731" cy="328439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489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7B1B63B-E4D6-4A63-B10F-60F0AB37CDE2}"/>
              </a:ext>
            </a:extLst>
          </p:cNvPr>
          <p:cNvSpPr txBox="1">
            <a:spLocks/>
          </p:cNvSpPr>
          <p:nvPr/>
        </p:nvSpPr>
        <p:spPr>
          <a:xfrm>
            <a:off x="7448081" y="5571412"/>
            <a:ext cx="3022601" cy="487680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33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  <a:ea typeface="CMU Serif" panose="02000603000000000000" pitchFamily="2" charset="0"/>
                <a:cs typeface="CMU Serif" panose="02000603000000000000" pitchFamily="2" charset="0"/>
              </a:rPr>
              <a:t>Window size: 4</a:t>
            </a:r>
          </a:p>
        </p:txBody>
      </p:sp>
    </p:spTree>
    <p:extLst>
      <p:ext uri="{BB962C8B-B14F-4D97-AF65-F5344CB8AC3E}">
        <p14:creationId xmlns:p14="http://schemas.microsoft.com/office/powerpoint/2010/main" val="2445641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FDA9B0-32B5-45C0-8B20-DE4981C214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8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F73B9DF-04D4-4B77-876D-D6A7782C7C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6299157"/>
              </p:ext>
            </p:extLst>
          </p:nvPr>
        </p:nvGraphicFramePr>
        <p:xfrm>
          <a:off x="1070900" y="977778"/>
          <a:ext cx="10089008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3579760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8364781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345251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04962890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28953489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64732571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51599422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7284061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8025842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8528980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93504765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93894567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24027903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884348073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5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6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7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8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9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10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11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12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13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14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15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04125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D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6DE45F4-66A3-4537-BBF3-D7F33E2C60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646977"/>
              </p:ext>
            </p:extLst>
          </p:nvPr>
        </p:nvGraphicFramePr>
        <p:xfrm>
          <a:off x="1070901" y="1635506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607365589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64044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0BB5EB6-3BC2-4657-AB89-E417E5357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772322"/>
              </p:ext>
            </p:extLst>
          </p:nvPr>
        </p:nvGraphicFramePr>
        <p:xfrm>
          <a:off x="1060705" y="2950959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607365589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64044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85A708F-E6D5-4488-AC39-F6A324E16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324552"/>
              </p:ext>
            </p:extLst>
          </p:nvPr>
        </p:nvGraphicFramePr>
        <p:xfrm>
          <a:off x="1060705" y="2950959"/>
          <a:ext cx="2522252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B7C9990-6DAD-411C-8D3F-95651F0E8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886372"/>
              </p:ext>
            </p:extLst>
          </p:nvPr>
        </p:nvGraphicFramePr>
        <p:xfrm>
          <a:off x="1070899" y="1635506"/>
          <a:ext cx="2522252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79AC2F1-8467-4629-963B-43EABAC51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054796"/>
              </p:ext>
            </p:extLst>
          </p:nvPr>
        </p:nvGraphicFramePr>
        <p:xfrm>
          <a:off x="2321829" y="2950959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A4B7627-905C-442D-98F0-D00DF0C93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727110"/>
              </p:ext>
            </p:extLst>
          </p:nvPr>
        </p:nvGraphicFramePr>
        <p:xfrm>
          <a:off x="1701461" y="1635506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DDC9E38-7C60-4D6E-A757-CD9851777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460355"/>
              </p:ext>
            </p:extLst>
          </p:nvPr>
        </p:nvGraphicFramePr>
        <p:xfrm>
          <a:off x="1691269" y="2950959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B2ABECC-6959-4B10-A841-6C291D92C6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504731"/>
              </p:ext>
            </p:extLst>
          </p:nvPr>
        </p:nvGraphicFramePr>
        <p:xfrm>
          <a:off x="2332023" y="1635506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C6A2926-8FF2-46F3-81AD-C13AD0006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709729"/>
              </p:ext>
            </p:extLst>
          </p:nvPr>
        </p:nvGraphicFramePr>
        <p:xfrm>
          <a:off x="1068815" y="2293231"/>
          <a:ext cx="2522252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545567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435DB5C-7A47-4D3A-882D-FAB6D8F908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764366"/>
              </p:ext>
            </p:extLst>
          </p:nvPr>
        </p:nvGraphicFramePr>
        <p:xfrm>
          <a:off x="1699375" y="2293231"/>
          <a:ext cx="2522252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545567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771DB18-558C-4187-B971-39F30A6D82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759161"/>
              </p:ext>
            </p:extLst>
          </p:nvPr>
        </p:nvGraphicFramePr>
        <p:xfrm>
          <a:off x="2321825" y="2950959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B3A70E7-FEDA-4BFA-A65B-98DDFD022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503509"/>
              </p:ext>
            </p:extLst>
          </p:nvPr>
        </p:nvGraphicFramePr>
        <p:xfrm>
          <a:off x="2332021" y="1635506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36EFBD1-6422-4180-8A64-72D77AE4E1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638972"/>
              </p:ext>
            </p:extLst>
          </p:nvPr>
        </p:nvGraphicFramePr>
        <p:xfrm>
          <a:off x="2329928" y="2293231"/>
          <a:ext cx="2522252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545567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9746596-8194-41CA-9A3C-F83A4E87C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770010"/>
              </p:ext>
            </p:extLst>
          </p:nvPr>
        </p:nvGraphicFramePr>
        <p:xfrm>
          <a:off x="3582938" y="2950959"/>
          <a:ext cx="1261126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5E1DC0BC-7CF1-4183-9D3A-083AC3395E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962966"/>
              </p:ext>
            </p:extLst>
          </p:nvPr>
        </p:nvGraphicFramePr>
        <p:xfrm>
          <a:off x="3593135" y="1635506"/>
          <a:ext cx="1261126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2CE2ED6-13DC-4E4A-98D0-D0785B2B9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423396"/>
              </p:ext>
            </p:extLst>
          </p:nvPr>
        </p:nvGraphicFramePr>
        <p:xfrm>
          <a:off x="2952369" y="2950959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1E91546-7490-4CAC-AF7A-50A2AAF66F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319076"/>
              </p:ext>
            </p:extLst>
          </p:nvPr>
        </p:nvGraphicFramePr>
        <p:xfrm>
          <a:off x="2962569" y="1635506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71D6C15-A017-4E03-9215-4C0135DE5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73619"/>
              </p:ext>
            </p:extLst>
          </p:nvPr>
        </p:nvGraphicFramePr>
        <p:xfrm>
          <a:off x="2960471" y="2293231"/>
          <a:ext cx="2522252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545567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20B9F95C-588A-447A-B7D2-69EB18BCD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956968"/>
              </p:ext>
            </p:extLst>
          </p:nvPr>
        </p:nvGraphicFramePr>
        <p:xfrm>
          <a:off x="4213505" y="2950959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255115034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045238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E5B58C03-DC67-4372-8B7C-5E2E81B50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295388"/>
              </p:ext>
            </p:extLst>
          </p:nvPr>
        </p:nvGraphicFramePr>
        <p:xfrm>
          <a:off x="3590951" y="2293231"/>
          <a:ext cx="2522252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545567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6ACAEB77-478A-4B06-A939-601564A5CB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147910"/>
              </p:ext>
            </p:extLst>
          </p:nvPr>
        </p:nvGraphicFramePr>
        <p:xfrm>
          <a:off x="3593099" y="1635506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74A4FDCA-2612-40B8-846D-B22584ECCE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174213"/>
              </p:ext>
            </p:extLst>
          </p:nvPr>
        </p:nvGraphicFramePr>
        <p:xfrm>
          <a:off x="3582905" y="2950959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5CC2AD45-0133-409C-9494-644653405F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575949"/>
              </p:ext>
            </p:extLst>
          </p:nvPr>
        </p:nvGraphicFramePr>
        <p:xfrm>
          <a:off x="4223612" y="1635506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255115034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045238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67BE0B6F-0001-4BCD-BD13-805BF8003A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442493"/>
              </p:ext>
            </p:extLst>
          </p:nvPr>
        </p:nvGraphicFramePr>
        <p:xfrm>
          <a:off x="4221491" y="2293231"/>
          <a:ext cx="2522252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545567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C59E0326-A5A0-4BFD-9744-FAB399604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619484"/>
              </p:ext>
            </p:extLst>
          </p:nvPr>
        </p:nvGraphicFramePr>
        <p:xfrm>
          <a:off x="4213415" y="2950959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255115034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045238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B2005C22-AFF9-4ECA-A5E9-226EF58123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189974"/>
              </p:ext>
            </p:extLst>
          </p:nvPr>
        </p:nvGraphicFramePr>
        <p:xfrm>
          <a:off x="4223609" y="1635506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255115034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045238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A6AF2CCD-6F8C-4F2F-AA23-AC89CB7D7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895577"/>
              </p:ext>
            </p:extLst>
          </p:nvPr>
        </p:nvGraphicFramePr>
        <p:xfrm>
          <a:off x="4857392" y="1635506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4256FF4F-92D3-40C8-8A6B-9D116A8F01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827751"/>
              </p:ext>
            </p:extLst>
          </p:nvPr>
        </p:nvGraphicFramePr>
        <p:xfrm>
          <a:off x="4843925" y="2950959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3A59D798-0C76-4809-8C0E-2A333B7D2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335539"/>
              </p:ext>
            </p:extLst>
          </p:nvPr>
        </p:nvGraphicFramePr>
        <p:xfrm>
          <a:off x="5477760" y="2950959"/>
          <a:ext cx="1261126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3019958357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28902291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968551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ABF55504-7A86-42EF-93FD-182404D29D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875475"/>
              </p:ext>
            </p:extLst>
          </p:nvPr>
        </p:nvGraphicFramePr>
        <p:xfrm>
          <a:off x="5481290" y="1635506"/>
          <a:ext cx="1261126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3019958357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28902291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D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968551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710EBB4E-41A1-4E5B-BF53-0562F5888F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28382"/>
              </p:ext>
            </p:extLst>
          </p:nvPr>
        </p:nvGraphicFramePr>
        <p:xfrm>
          <a:off x="4848641" y="2293231"/>
          <a:ext cx="2522252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545567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9A7F0A36-9E64-4BB7-A57B-C6A70FC9B7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9602"/>
              </p:ext>
            </p:extLst>
          </p:nvPr>
        </p:nvGraphicFramePr>
        <p:xfrm>
          <a:off x="5470940" y="2950959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ABD1274F-A044-478D-8227-58A002D02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405809"/>
              </p:ext>
            </p:extLst>
          </p:nvPr>
        </p:nvGraphicFramePr>
        <p:xfrm>
          <a:off x="5491085" y="1635506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B4B4F941-F427-4C87-9287-7C65420F5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069882"/>
              </p:ext>
            </p:extLst>
          </p:nvPr>
        </p:nvGraphicFramePr>
        <p:xfrm>
          <a:off x="6111337" y="2950959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793281D3-4D64-4033-A055-D3EFFF2E3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096653"/>
              </p:ext>
            </p:extLst>
          </p:nvPr>
        </p:nvGraphicFramePr>
        <p:xfrm>
          <a:off x="6131443" y="1635506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D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DC9C5336-B2E1-4637-82E0-4112267BB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177133"/>
              </p:ext>
            </p:extLst>
          </p:nvPr>
        </p:nvGraphicFramePr>
        <p:xfrm>
          <a:off x="5479015" y="2293231"/>
          <a:ext cx="2522252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545567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6E96E02F-92BA-46F1-B413-AFE16C03A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054931"/>
              </p:ext>
            </p:extLst>
          </p:nvPr>
        </p:nvGraphicFramePr>
        <p:xfrm>
          <a:off x="6127908" y="1635506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D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5A225575-FF53-41EC-8937-EE725501E7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7212"/>
              </p:ext>
            </p:extLst>
          </p:nvPr>
        </p:nvGraphicFramePr>
        <p:xfrm>
          <a:off x="6111335" y="2950959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71C78A39-BFF0-4D32-A0E3-1FE9FFDFE4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125161"/>
              </p:ext>
            </p:extLst>
          </p:nvPr>
        </p:nvGraphicFramePr>
        <p:xfrm>
          <a:off x="6116351" y="2293231"/>
          <a:ext cx="2522252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545567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53BE9658-CB2F-46A4-B9B6-F86D0C9CF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818534"/>
              </p:ext>
            </p:extLst>
          </p:nvPr>
        </p:nvGraphicFramePr>
        <p:xfrm>
          <a:off x="6757921" y="1635506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C1D463D4-DC83-4F4A-B41D-B94A239F73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324106"/>
              </p:ext>
            </p:extLst>
          </p:nvPr>
        </p:nvGraphicFramePr>
        <p:xfrm>
          <a:off x="6741897" y="2950959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485440C9-6D89-49B1-86E1-021AD69708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558053"/>
              </p:ext>
            </p:extLst>
          </p:nvPr>
        </p:nvGraphicFramePr>
        <p:xfrm>
          <a:off x="7396051" y="1635506"/>
          <a:ext cx="1891689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918228610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30494919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717454685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464350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A835B06F-0B14-4E30-A797-7D4C59C41F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17866"/>
              </p:ext>
            </p:extLst>
          </p:nvPr>
        </p:nvGraphicFramePr>
        <p:xfrm>
          <a:off x="7372460" y="2950959"/>
          <a:ext cx="1891689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918228610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30494919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717454685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464350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899FE3EE-C343-46E3-BC60-8BCCEF539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78153"/>
              </p:ext>
            </p:extLst>
          </p:nvPr>
        </p:nvGraphicFramePr>
        <p:xfrm>
          <a:off x="6747839" y="2293231"/>
          <a:ext cx="2522252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545567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4EA327B0-A88F-435F-BC00-2F7BEB18C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416178"/>
              </p:ext>
            </p:extLst>
          </p:nvPr>
        </p:nvGraphicFramePr>
        <p:xfrm>
          <a:off x="7387881" y="1635506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2132CFA1-F0F8-47FF-B3DA-8563287777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227312"/>
              </p:ext>
            </p:extLst>
          </p:nvPr>
        </p:nvGraphicFramePr>
        <p:xfrm>
          <a:off x="7372565" y="2950959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06F4FE93-A163-4465-A0BB-4C3E620196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8939788"/>
              </p:ext>
            </p:extLst>
          </p:nvPr>
        </p:nvGraphicFramePr>
        <p:xfrm>
          <a:off x="8024704" y="1635506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2D4FB3D8-9575-441D-B005-34A7D6961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852634"/>
              </p:ext>
            </p:extLst>
          </p:nvPr>
        </p:nvGraphicFramePr>
        <p:xfrm>
          <a:off x="8000035" y="2950959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4439D09F-1A61-42EE-AEF6-32DAE1E7C0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798016"/>
              </p:ext>
            </p:extLst>
          </p:nvPr>
        </p:nvGraphicFramePr>
        <p:xfrm>
          <a:off x="7381571" y="2293231"/>
          <a:ext cx="2522252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545567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3BF703C0-0F6F-4547-BF53-332861ADD9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500995"/>
              </p:ext>
            </p:extLst>
          </p:nvPr>
        </p:nvGraphicFramePr>
        <p:xfrm>
          <a:off x="8009464" y="1635506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A28897C7-FCAA-454B-9E6B-592E1DC7CD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034553"/>
              </p:ext>
            </p:extLst>
          </p:nvPr>
        </p:nvGraphicFramePr>
        <p:xfrm>
          <a:off x="8008133" y="2950959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BC6A79A2-E39B-48A3-A8FE-2C1E96D3BE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80422"/>
              </p:ext>
            </p:extLst>
          </p:nvPr>
        </p:nvGraphicFramePr>
        <p:xfrm>
          <a:off x="8011475" y="2293231"/>
          <a:ext cx="2522252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545567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AAAB91C3-3644-4E94-A4F6-01F20EE245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53126"/>
              </p:ext>
            </p:extLst>
          </p:nvPr>
        </p:nvGraphicFramePr>
        <p:xfrm>
          <a:off x="8646867" y="1635506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0245530F-602F-4666-A5C2-31EDD4FFD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093072"/>
              </p:ext>
            </p:extLst>
          </p:nvPr>
        </p:nvGraphicFramePr>
        <p:xfrm>
          <a:off x="9277429" y="2950959"/>
          <a:ext cx="1891689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137254415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10634870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573400944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8616"/>
                  </a:ext>
                </a:extLst>
              </a:tr>
            </a:tbl>
          </a:graphicData>
        </a:graphic>
      </p:graphicFrame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E473520F-98C2-4108-B049-50DC136BB3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382140"/>
              </p:ext>
            </p:extLst>
          </p:nvPr>
        </p:nvGraphicFramePr>
        <p:xfrm>
          <a:off x="8640464" y="2950959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C8CFB8F2-B211-4A98-85FC-02C6B96F59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321768"/>
              </p:ext>
            </p:extLst>
          </p:nvPr>
        </p:nvGraphicFramePr>
        <p:xfrm>
          <a:off x="9282684" y="1635506"/>
          <a:ext cx="1891689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137254415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10634870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573400944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8616"/>
                  </a:ext>
                </a:extLst>
              </a:tr>
            </a:tbl>
          </a:graphicData>
        </a:graphic>
      </p:graphicFrame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6AF73081-B0BD-4122-A434-5992333E53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646150"/>
              </p:ext>
            </p:extLst>
          </p:nvPr>
        </p:nvGraphicFramePr>
        <p:xfrm>
          <a:off x="8646475" y="2293231"/>
          <a:ext cx="2522252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545567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sp>
        <p:nvSpPr>
          <p:cNvPr id="61" name="TextBox 60">
            <a:extLst>
              <a:ext uri="{FF2B5EF4-FFF2-40B4-BE49-F238E27FC236}">
                <a16:creationId xmlns:a16="http://schemas.microsoft.com/office/drawing/2014/main" id="{833F5477-AE5C-4BEA-8053-8368BAFC2A35}"/>
              </a:ext>
            </a:extLst>
          </p:cNvPr>
          <p:cNvSpPr txBox="1"/>
          <p:nvPr/>
        </p:nvSpPr>
        <p:spPr>
          <a:xfrm>
            <a:off x="1051495" y="3982185"/>
            <a:ext cx="5929976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Pattern is found at index 0</a:t>
            </a:r>
          </a:p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Pattern is found at index 9</a:t>
            </a:r>
          </a:p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Pattern is found at index 12</a:t>
            </a:r>
          </a:p>
        </p:txBody>
      </p:sp>
    </p:spTree>
    <p:extLst>
      <p:ext uri="{BB962C8B-B14F-4D97-AF65-F5344CB8AC3E}">
        <p14:creationId xmlns:p14="http://schemas.microsoft.com/office/powerpoint/2010/main" val="205221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07407E-6 L 0.0517 -4.07407E-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07407E-6 L 0.05169 0.00209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" y="93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07407E-6 L 0.05169 0.00209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07407E-6 L 0.05169 0.00209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" y="93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517 0.00209 " pathEditMode="relative" rAng="0" ptsTypes="AA">
                                      <p:cBhvr>
                                        <p:cTn id="14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" y="93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07407E-6 L 0.05169 0.00209 " pathEditMode="relative" rAng="0" ptsTypes="AA">
                                      <p:cBhvr>
                                        <p:cTn id="16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" y="93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07407E-6 L 0.05169 0.00209 " pathEditMode="relative" rAng="0" ptsTypes="AA">
                                      <p:cBhvr>
                                        <p:cTn id="19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" y="93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07407E-6 L 0.05169 0.00209 " pathEditMode="relative" rAng="0" ptsTypes="AA">
                                      <p:cBhvr>
                                        <p:cTn id="22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" y="93"/>
                                    </p:animMotion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7407E-6 L 0.05169 0.00209 " pathEditMode="relative" rAng="0" ptsTypes="AA">
                                      <p:cBhvr>
                                        <p:cTn id="24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" y="93"/>
                                    </p:animMotion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07407E-6 L 0.05169 0.00209 " pathEditMode="relative" rAng="0" ptsTypes="AA">
                                      <p:cBhvr>
                                        <p:cTn id="281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" y="93"/>
                                    </p:animMotion>
                                  </p:childTnLst>
                                </p:cTn>
                              </p:par>
                              <p:par>
                                <p:cTn id="2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07407E-6 L 0.05169 0.00209 " pathEditMode="relative" rAng="0" ptsTypes="AA">
                                      <p:cBhvr>
                                        <p:cTn id="311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" y="93"/>
                                    </p:animMotion>
                                  </p:childTnLst>
                                </p:cTn>
                              </p:par>
                              <p:par>
                                <p:cTn id="3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07407E-6 L 0.0517 0.00209 " pathEditMode="relative" rAng="0" ptsTypes="AA">
                                      <p:cBhvr>
                                        <p:cTn id="331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" y="93"/>
                                    </p:animMotion>
                                  </p:childTnLst>
                                </p:cTn>
                              </p:par>
                              <p:par>
                                <p:cTn id="3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07407E-6 L -0.62214 0.00186 " pathEditMode="relative" rAng="0" ptsTypes="AA">
                                      <p:cBhvr>
                                        <p:cTn id="36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107" y="93"/>
                                    </p:animMotion>
                                  </p:childTnLst>
                                </p:cTn>
                              </p:par>
                              <p:par>
                                <p:cTn id="3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E1712A-7265-45BD-A694-9D4CDCB7CF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9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B16DBC1-97B3-4B4B-AA9C-1622C9A2A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34" y="-923261"/>
            <a:ext cx="10833100" cy="6096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C7B7698-4181-4C72-A8FA-C05E002F82B1}"/>
              </a:ext>
            </a:extLst>
          </p:cNvPr>
          <p:cNvGrpSpPr/>
          <p:nvPr/>
        </p:nvGrpSpPr>
        <p:grpSpPr>
          <a:xfrm>
            <a:off x="1414234" y="3534736"/>
            <a:ext cx="8207052" cy="2016051"/>
            <a:chOff x="925996" y="2686494"/>
            <a:chExt cx="6155289" cy="1512038"/>
          </a:xfrm>
        </p:grpSpPr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B8CA169C-DC2E-496D-8B92-D35C38770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5996" y="2686494"/>
              <a:ext cx="1512038" cy="151203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D69E67-E644-4506-A126-EDAECD62D298}"/>
                </a:ext>
              </a:extLst>
            </p:cNvPr>
            <p:cNvSpPr txBox="1"/>
            <p:nvPr/>
          </p:nvSpPr>
          <p:spPr>
            <a:xfrm>
              <a:off x="2238555" y="3066003"/>
              <a:ext cx="4842730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Can we avoid matching the characters that we know they will match anyway?</a:t>
              </a:r>
              <a:endParaRPr lang="vi-VN"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6842905"/>
      </p:ext>
    </p:extLst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1957</TotalTime>
  <Words>3500</Words>
  <Application>Microsoft Office PowerPoint</Application>
  <PresentationFormat>Widescreen</PresentationFormat>
  <Paragraphs>1607</Paragraphs>
  <Slides>49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Consolas</vt:lpstr>
      <vt:lpstr>Times New Roman</vt:lpstr>
      <vt:lpstr>Arial</vt:lpstr>
      <vt:lpstr>Barlow Light</vt:lpstr>
      <vt:lpstr>Raleway Thin</vt:lpstr>
      <vt:lpstr>Barlow</vt:lpstr>
      <vt:lpstr>Wingdings 3</vt:lpstr>
      <vt:lpstr>CMU Serif</vt:lpstr>
      <vt:lpstr>Calibri</vt:lpstr>
      <vt:lpstr>Gaoler template</vt:lpstr>
      <vt:lpstr>STRING PATTERN MATCHING</vt:lpstr>
      <vt:lpstr>CONTENT</vt:lpstr>
      <vt:lpstr>Content</vt:lpstr>
      <vt:lpstr>OVERVIEW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KNUTH – MORRIS –  PRATT (KMP)</vt:lpstr>
      <vt:lpstr>Knuth – Morris – Pratt (KMP)</vt:lpstr>
      <vt:lpstr>PowerPoint Presentation</vt:lpstr>
      <vt:lpstr>Knuth – Morris – Pratt (KMP)</vt:lpstr>
      <vt:lpstr>PowerPoint Presentation</vt:lpstr>
      <vt:lpstr>PowerPoint Presentation</vt:lpstr>
      <vt:lpstr>Knuth – Morris – Pratt (KMP)</vt:lpstr>
      <vt:lpstr>PowerPoint Presentation</vt:lpstr>
      <vt:lpstr>Knuth – Morris – Pratt (KMP)</vt:lpstr>
      <vt:lpstr>Knuth – Morris – Pratt (KMP)</vt:lpstr>
      <vt:lpstr>PowerPoint Presentation</vt:lpstr>
      <vt:lpstr>PowerPoint Presentation</vt:lpstr>
      <vt:lpstr>Knuth – Morris – Pratt (KMP)</vt:lpstr>
      <vt:lpstr>Knuth – Morris – Pratt (KMP)</vt:lpstr>
      <vt:lpstr>PowerPoint Presentation</vt:lpstr>
      <vt:lpstr>Knuth – Morris – Pratt (KMP)</vt:lpstr>
      <vt:lpstr>PowerPoint Presentation</vt:lpstr>
      <vt:lpstr>PowerPoint Presentation</vt:lpstr>
      <vt:lpstr>Knuth – Morris – Pratt (KMP)</vt:lpstr>
      <vt:lpstr>PowerPoint Presentation</vt:lpstr>
      <vt:lpstr>Knuth – Morris – Pratt (KMP)</vt:lpstr>
      <vt:lpstr>Knuth – Morris – Pratt (KMP)</vt:lpstr>
      <vt:lpstr>PowerPoint Presentation</vt:lpstr>
      <vt:lpstr>RABIN KARP</vt:lpstr>
      <vt:lpstr>RABIN KARP</vt:lpstr>
      <vt:lpstr>PowerPoint Presentation</vt:lpstr>
      <vt:lpstr>PowerPoint Presentation</vt:lpstr>
      <vt:lpstr>RABIN KARP</vt:lpstr>
      <vt:lpstr>PowerPoint Presentation</vt:lpstr>
      <vt:lpstr>PowerPoint Presentation</vt:lpstr>
      <vt:lpstr>RABIN KARP</vt:lpstr>
      <vt:lpstr>PowerPoint Presentation</vt:lpstr>
      <vt:lpstr>RABIN KARP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STRING PATTERN MATCHING</dc:title>
  <cp:lastModifiedBy>Trịnh Nhật Tân</cp:lastModifiedBy>
  <cp:revision>126</cp:revision>
  <dcterms:modified xsi:type="dcterms:W3CDTF">2021-05-18T04:42:34Z</dcterms:modified>
</cp:coreProperties>
</file>